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metadata" ContentType="application/binary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F1CDE0-0841-41D6-878A-E1D74D0AB3B7}" v="216" dt="2020-08-06T05:14:53.6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-12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M SNSACD" userId="S::chemsnsacd@snscecbe.onmicrosoft.com::593904ba-4d1c-4240-a6e1-3e4882e68d67" providerId="AD" clId="Web-{73F1CDE0-0841-41D6-878A-E1D74D0AB3B7}"/>
    <pc:docChg chg="modSld">
      <pc:chgData name="CHEM SNSACD" userId="S::chemsnsacd@snscecbe.onmicrosoft.com::593904ba-4d1c-4240-a6e1-3e4882e68d67" providerId="AD" clId="Web-{73F1CDE0-0841-41D6-878A-E1D74D0AB3B7}" dt="2020-08-06T05:14:53.628" v="205" actId="1076"/>
      <pc:docMkLst>
        <pc:docMk/>
      </pc:docMkLst>
      <pc:sldChg chg="modSp">
        <pc:chgData name="CHEM SNSACD" userId="S::chemsnsacd@snscecbe.onmicrosoft.com::593904ba-4d1c-4240-a6e1-3e4882e68d67" providerId="AD" clId="Web-{73F1CDE0-0841-41D6-878A-E1D74D0AB3B7}" dt="2020-08-06T04:53:52.004" v="31" actId="20577"/>
        <pc:sldMkLst>
          <pc:docMk/>
          <pc:sldMk cId="0" sldId="257"/>
        </pc:sldMkLst>
        <pc:spChg chg="mod">
          <ac:chgData name="CHEM SNSACD" userId="S::chemsnsacd@snscecbe.onmicrosoft.com::593904ba-4d1c-4240-a6e1-3e4882e68d67" providerId="AD" clId="Web-{73F1CDE0-0841-41D6-878A-E1D74D0AB3B7}" dt="2020-08-06T04:53:33.035" v="25" actId="20577"/>
          <ac:spMkLst>
            <pc:docMk/>
            <pc:sldMk cId="0" sldId="257"/>
            <ac:spMk id="13" creationId="{00000000-0000-0000-0000-000000000000}"/>
          </ac:spMkLst>
        </pc:spChg>
        <pc:spChg chg="mod">
          <ac:chgData name="CHEM SNSACD" userId="S::chemsnsacd@snscecbe.onmicrosoft.com::593904ba-4d1c-4240-a6e1-3e4882e68d67" providerId="AD" clId="Web-{73F1CDE0-0841-41D6-878A-E1D74D0AB3B7}" dt="2020-08-06T04:53:52.004" v="31" actId="20577"/>
          <ac:spMkLst>
            <pc:docMk/>
            <pc:sldMk cId="0" sldId="257"/>
            <ac:spMk id="30723" creationId="{00000000-0000-0000-0000-000000000000}"/>
          </ac:spMkLst>
        </pc:spChg>
        <pc:picChg chg="mod">
          <ac:chgData name="CHEM SNSACD" userId="S::chemsnsacd@snscecbe.onmicrosoft.com::593904ba-4d1c-4240-a6e1-3e4882e68d67" providerId="AD" clId="Web-{73F1CDE0-0841-41D6-878A-E1D74D0AB3B7}" dt="2020-08-06T04:53:33.004" v="24" actId="1076"/>
          <ac:picMkLst>
            <pc:docMk/>
            <pc:sldMk cId="0" sldId="257"/>
            <ac:picMk id="30724" creationId="{00000000-0000-0000-0000-000000000000}"/>
          </ac:picMkLst>
        </pc:picChg>
      </pc:sldChg>
      <pc:sldChg chg="modSp">
        <pc:chgData name="CHEM SNSACD" userId="S::chemsnsacd@snscecbe.onmicrosoft.com::593904ba-4d1c-4240-a6e1-3e4882e68d67" providerId="AD" clId="Web-{73F1CDE0-0841-41D6-878A-E1D74D0AB3B7}" dt="2020-08-06T04:50:30.598" v="0" actId="20577"/>
        <pc:sldMkLst>
          <pc:docMk/>
          <pc:sldMk cId="0" sldId="258"/>
        </pc:sldMkLst>
        <pc:spChg chg="mod">
          <ac:chgData name="CHEM SNSACD" userId="S::chemsnsacd@snscecbe.onmicrosoft.com::593904ba-4d1c-4240-a6e1-3e4882e68d67" providerId="AD" clId="Web-{73F1CDE0-0841-41D6-878A-E1D74D0AB3B7}" dt="2020-08-06T04:50:30.598" v="0" actId="20577"/>
          <ac:spMkLst>
            <pc:docMk/>
            <pc:sldMk cId="0" sldId="258"/>
            <ac:spMk id="9" creationId="{00000000-0000-0000-0000-000000000000}"/>
          </ac:spMkLst>
        </pc:spChg>
      </pc:sldChg>
      <pc:sldChg chg="modSp">
        <pc:chgData name="CHEM SNSACD" userId="S::chemsnsacd@snscecbe.onmicrosoft.com::593904ba-4d1c-4240-a6e1-3e4882e68d67" providerId="AD" clId="Web-{73F1CDE0-0841-41D6-878A-E1D74D0AB3B7}" dt="2020-08-06T04:54:52.379" v="35" actId="1076"/>
        <pc:sldMkLst>
          <pc:docMk/>
          <pc:sldMk cId="0" sldId="262"/>
        </pc:sldMkLst>
        <pc:spChg chg="mod">
          <ac:chgData name="CHEM SNSACD" userId="S::chemsnsacd@snscecbe.onmicrosoft.com::593904ba-4d1c-4240-a6e1-3e4882e68d67" providerId="AD" clId="Web-{73F1CDE0-0841-41D6-878A-E1D74D0AB3B7}" dt="2020-08-06T04:54:52.379" v="35" actId="1076"/>
          <ac:spMkLst>
            <pc:docMk/>
            <pc:sldMk cId="0" sldId="262"/>
            <ac:spMk id="20" creationId="{00000000-0000-0000-0000-000000000000}"/>
          </ac:spMkLst>
        </pc:spChg>
        <pc:picChg chg="mod">
          <ac:chgData name="CHEM SNSACD" userId="S::chemsnsacd@snscecbe.onmicrosoft.com::593904ba-4d1c-4240-a6e1-3e4882e68d67" providerId="AD" clId="Web-{73F1CDE0-0841-41D6-878A-E1D74D0AB3B7}" dt="2020-08-06T04:54:48.129" v="34" actId="14100"/>
          <ac:picMkLst>
            <pc:docMk/>
            <pc:sldMk cId="0" sldId="262"/>
            <ac:picMk id="22544" creationId="{00000000-0000-0000-0000-000000000000}"/>
          </ac:picMkLst>
        </pc:picChg>
      </pc:sldChg>
      <pc:sldChg chg="addSp delSp modSp">
        <pc:chgData name="CHEM SNSACD" userId="S::chemsnsacd@snscecbe.onmicrosoft.com::593904ba-4d1c-4240-a6e1-3e4882e68d67" providerId="AD" clId="Web-{73F1CDE0-0841-41D6-878A-E1D74D0AB3B7}" dt="2020-08-06T05:07:14.737" v="110" actId="1076"/>
        <pc:sldMkLst>
          <pc:docMk/>
          <pc:sldMk cId="0" sldId="266"/>
        </pc:sldMkLst>
        <pc:spChg chg="add mod">
          <ac:chgData name="CHEM SNSACD" userId="S::chemsnsacd@snscecbe.onmicrosoft.com::593904ba-4d1c-4240-a6e1-3e4882e68d67" providerId="AD" clId="Web-{73F1CDE0-0841-41D6-878A-E1D74D0AB3B7}" dt="2020-08-06T05:07:14.737" v="110" actId="1076"/>
          <ac:spMkLst>
            <pc:docMk/>
            <pc:sldMk cId="0" sldId="266"/>
            <ac:spMk id="2" creationId="{C6731A58-C557-4A8F-83FB-EEF274F3E24B}"/>
          </ac:spMkLst>
        </pc:spChg>
        <pc:spChg chg="add del">
          <ac:chgData name="CHEM SNSACD" userId="S::chemsnsacd@snscecbe.onmicrosoft.com::593904ba-4d1c-4240-a6e1-3e4882e68d67" providerId="AD" clId="Web-{73F1CDE0-0841-41D6-878A-E1D74D0AB3B7}" dt="2020-08-06T04:58:42.238" v="63"/>
          <ac:spMkLst>
            <pc:docMk/>
            <pc:sldMk cId="0" sldId="266"/>
            <ac:spMk id="3" creationId="{CFBE27A9-E626-4FE6-9C51-EE61406852B3}"/>
          </ac:spMkLst>
        </pc:spChg>
        <pc:spChg chg="add del mod">
          <ac:chgData name="CHEM SNSACD" userId="S::chemsnsacd@snscecbe.onmicrosoft.com::593904ba-4d1c-4240-a6e1-3e4882e68d67" providerId="AD" clId="Web-{73F1CDE0-0841-41D6-878A-E1D74D0AB3B7}" dt="2020-08-06T04:58:42.222" v="62"/>
          <ac:spMkLst>
            <pc:docMk/>
            <pc:sldMk cId="0" sldId="266"/>
            <ac:spMk id="4" creationId="{3CE21AB8-F815-400A-B4CB-B29C92B5EE53}"/>
          </ac:spMkLst>
        </pc:spChg>
        <pc:spChg chg="add">
          <ac:chgData name="CHEM SNSACD" userId="S::chemsnsacd@snscecbe.onmicrosoft.com::593904ba-4d1c-4240-a6e1-3e4882e68d67" providerId="AD" clId="Web-{73F1CDE0-0841-41D6-878A-E1D74D0AB3B7}" dt="2020-08-06T05:03:08.894" v="99"/>
          <ac:spMkLst>
            <pc:docMk/>
            <pc:sldMk cId="0" sldId="266"/>
            <ac:spMk id="6" creationId="{12D4DA33-1F84-4C6B-A584-5D63B6F879B5}"/>
          </ac:spMkLst>
        </pc:spChg>
        <pc:spChg chg="add">
          <ac:chgData name="CHEM SNSACD" userId="S::chemsnsacd@snscecbe.onmicrosoft.com::593904ba-4d1c-4240-a6e1-3e4882e68d67" providerId="AD" clId="Web-{73F1CDE0-0841-41D6-878A-E1D74D0AB3B7}" dt="2020-08-06T05:07:14.456" v="100"/>
          <ac:spMkLst>
            <pc:docMk/>
            <pc:sldMk cId="0" sldId="266"/>
            <ac:spMk id="7" creationId="{A9ED4700-7A8E-4DA2-B782-7E9791033DE0}"/>
          </ac:spMkLst>
        </pc:spChg>
        <pc:spChg chg="add">
          <ac:chgData name="CHEM SNSACD" userId="S::chemsnsacd@snscecbe.onmicrosoft.com::593904ba-4d1c-4240-a6e1-3e4882e68d67" providerId="AD" clId="Web-{73F1CDE0-0841-41D6-878A-E1D74D0AB3B7}" dt="2020-08-06T05:07:14.487" v="101"/>
          <ac:spMkLst>
            <pc:docMk/>
            <pc:sldMk cId="0" sldId="266"/>
            <ac:spMk id="8" creationId="{B08E777E-EF49-4902-B7B2-264578DF2364}"/>
          </ac:spMkLst>
        </pc:spChg>
        <pc:picChg chg="add mod">
          <ac:chgData name="CHEM SNSACD" userId="S::chemsnsacd@snscecbe.onmicrosoft.com::593904ba-4d1c-4240-a6e1-3e4882e68d67" providerId="AD" clId="Web-{73F1CDE0-0841-41D6-878A-E1D74D0AB3B7}" dt="2020-08-06T05:00:54.347" v="74" actId="14100"/>
          <ac:picMkLst>
            <pc:docMk/>
            <pc:sldMk cId="0" sldId="266"/>
            <ac:picMk id="5" creationId="{73E30101-9E67-4ACA-ACC1-E3A4C61246DB}"/>
          </ac:picMkLst>
        </pc:picChg>
      </pc:sldChg>
      <pc:sldChg chg="addSp delSp modSp">
        <pc:chgData name="CHEM SNSACD" userId="S::chemsnsacd@snscecbe.onmicrosoft.com::593904ba-4d1c-4240-a6e1-3e4882e68d67" providerId="AD" clId="Web-{73F1CDE0-0841-41D6-878A-E1D74D0AB3B7}" dt="2020-08-06T05:14:53.628" v="205" actId="1076"/>
        <pc:sldMkLst>
          <pc:docMk/>
          <pc:sldMk cId="0" sldId="267"/>
        </pc:sldMkLst>
        <pc:spChg chg="add mod">
          <ac:chgData name="CHEM SNSACD" userId="S::chemsnsacd@snscecbe.onmicrosoft.com::593904ba-4d1c-4240-a6e1-3e4882e68d67" providerId="AD" clId="Web-{73F1CDE0-0841-41D6-878A-E1D74D0AB3B7}" dt="2020-08-06T05:14:25.612" v="191" actId="20577"/>
          <ac:spMkLst>
            <pc:docMk/>
            <pc:sldMk cId="0" sldId="267"/>
            <ac:spMk id="3" creationId="{708EF4A3-6B7E-46E8-BFCF-E67E3204B9ED}"/>
          </ac:spMkLst>
        </pc:spChg>
        <pc:spChg chg="add del mod">
          <ac:chgData name="CHEM SNSACD" userId="S::chemsnsacd@snscecbe.onmicrosoft.com::593904ba-4d1c-4240-a6e1-3e4882e68d67" providerId="AD" clId="Web-{73F1CDE0-0841-41D6-878A-E1D74D0AB3B7}" dt="2020-08-06T05:09:33.300" v="125"/>
          <ac:spMkLst>
            <pc:docMk/>
            <pc:sldMk cId="0" sldId="267"/>
            <ac:spMk id="4" creationId="{EDF0C339-CA4D-4072-8D47-10CF9FFBE422}"/>
          </ac:spMkLst>
        </pc:spChg>
        <pc:spChg chg="add del">
          <ac:chgData name="CHEM SNSACD" userId="S::chemsnsacd@snscecbe.onmicrosoft.com::593904ba-4d1c-4240-a6e1-3e4882e68d67" providerId="AD" clId="Web-{73F1CDE0-0841-41D6-878A-E1D74D0AB3B7}" dt="2020-08-06T05:09:39.722" v="126"/>
          <ac:spMkLst>
            <pc:docMk/>
            <pc:sldMk cId="0" sldId="267"/>
            <ac:spMk id="5" creationId="{4E831462-E1F7-47D6-883D-E27478D3408E}"/>
          </ac:spMkLst>
        </pc:spChg>
        <pc:spChg chg="add mod">
          <ac:chgData name="CHEM SNSACD" userId="S::chemsnsacd@snscecbe.onmicrosoft.com::593904ba-4d1c-4240-a6e1-3e4882e68d67" providerId="AD" clId="Web-{73F1CDE0-0841-41D6-878A-E1D74D0AB3B7}" dt="2020-08-06T05:14:44.159" v="200" actId="20577"/>
          <ac:spMkLst>
            <pc:docMk/>
            <pc:sldMk cId="0" sldId="267"/>
            <ac:spMk id="6" creationId="{470D5806-6F8A-45BD-B225-41FCC89802BB}"/>
          </ac:spMkLst>
        </pc:spChg>
        <pc:picChg chg="add mod">
          <ac:chgData name="CHEM SNSACD" userId="S::chemsnsacd@snscecbe.onmicrosoft.com::593904ba-4d1c-4240-a6e1-3e4882e68d67" providerId="AD" clId="Web-{73F1CDE0-0841-41D6-878A-E1D74D0AB3B7}" dt="2020-08-06T05:14:52.331" v="204" actId="14100"/>
          <ac:picMkLst>
            <pc:docMk/>
            <pc:sldMk cId="0" sldId="267"/>
            <ac:picMk id="2" creationId="{8CBA6395-85AD-410E-8BF0-F4346DCE0C10}"/>
          </ac:picMkLst>
        </pc:picChg>
        <pc:picChg chg="add mod">
          <ac:chgData name="CHEM SNSACD" userId="S::chemsnsacd@snscecbe.onmicrosoft.com::593904ba-4d1c-4240-a6e1-3e4882e68d67" providerId="AD" clId="Web-{73F1CDE0-0841-41D6-878A-E1D74D0AB3B7}" dt="2020-08-06T05:14:53.628" v="205" actId="1076"/>
          <ac:picMkLst>
            <pc:docMk/>
            <pc:sldMk cId="0" sldId="267"/>
            <ac:picMk id="7" creationId="{23F1142F-A4DF-431A-858F-906EE74DD409}"/>
          </ac:picMkLst>
        </pc:picChg>
      </pc:sldChg>
      <pc:sldChg chg="delSp modSp">
        <pc:chgData name="CHEM SNSACD" userId="S::chemsnsacd@snscecbe.onmicrosoft.com::593904ba-4d1c-4240-a6e1-3e4882e68d67" providerId="AD" clId="Web-{73F1CDE0-0841-41D6-878A-E1D74D0AB3B7}" dt="2020-08-06T05:01:53.675" v="83"/>
        <pc:sldMkLst>
          <pc:docMk/>
          <pc:sldMk cId="0" sldId="268"/>
        </pc:sldMkLst>
        <pc:spChg chg="del mod">
          <ac:chgData name="CHEM SNSACD" userId="S::chemsnsacd@snscecbe.onmicrosoft.com::593904ba-4d1c-4240-a6e1-3e4882e68d67" providerId="AD" clId="Web-{73F1CDE0-0841-41D6-878A-E1D74D0AB3B7}" dt="2020-08-06T05:01:53.675" v="83"/>
          <ac:spMkLst>
            <pc:docMk/>
            <pc:sldMk cId="0" sldId="268"/>
            <ac:spMk id="14" creationId="{00000000-0000-0000-0000-000000000000}"/>
          </ac:spMkLst>
        </pc:spChg>
        <pc:spChg chg="del mod">
          <ac:chgData name="CHEM SNSACD" userId="S::chemsnsacd@snscecbe.onmicrosoft.com::593904ba-4d1c-4240-a6e1-3e4882e68d67" providerId="AD" clId="Web-{73F1CDE0-0841-41D6-878A-E1D74D0AB3B7}" dt="2020-08-06T05:01:46.269" v="82"/>
          <ac:spMkLst>
            <pc:docMk/>
            <pc:sldMk cId="0" sldId="268"/>
            <ac:spMk id="17" creationId="{00000000-0000-0000-0000-000000000000}"/>
          </ac:spMkLst>
        </pc:spChg>
        <pc:picChg chg="del">
          <ac:chgData name="CHEM SNSACD" userId="S::chemsnsacd@snscecbe.onmicrosoft.com::593904ba-4d1c-4240-a6e1-3e4882e68d67" providerId="AD" clId="Web-{73F1CDE0-0841-41D6-878A-E1D74D0AB3B7}" dt="2020-08-06T05:01:46.253" v="81"/>
          <ac:picMkLst>
            <pc:docMk/>
            <pc:sldMk cId="0" sldId="268"/>
            <ac:picMk id="51203" creationId="{00000000-0000-0000-0000-000000000000}"/>
          </ac:picMkLst>
        </pc:picChg>
        <pc:picChg chg="del">
          <ac:chgData name="CHEM SNSACD" userId="S::chemsnsacd@snscecbe.onmicrosoft.com::593904ba-4d1c-4240-a6e1-3e4882e68d67" providerId="AD" clId="Web-{73F1CDE0-0841-41D6-878A-E1D74D0AB3B7}" dt="2020-08-06T05:01:46.206" v="78"/>
          <ac:picMkLst>
            <pc:docMk/>
            <pc:sldMk cId="0" sldId="268"/>
            <ac:picMk id="51205" creationId="{00000000-0000-0000-0000-000000000000}"/>
          </ac:picMkLst>
        </pc:picChg>
      </pc:sldChg>
      <pc:sldChg chg="delSp modSp">
        <pc:chgData name="CHEM SNSACD" userId="S::chemsnsacd@snscecbe.onmicrosoft.com::593904ba-4d1c-4240-a6e1-3e4882e68d67" providerId="AD" clId="Web-{73F1CDE0-0841-41D6-878A-E1D74D0AB3B7}" dt="2020-08-06T05:01:58.347" v="88"/>
        <pc:sldMkLst>
          <pc:docMk/>
          <pc:sldMk cId="0" sldId="269"/>
        </pc:sldMkLst>
        <pc:spChg chg="del mod">
          <ac:chgData name="CHEM SNSACD" userId="S::chemsnsacd@snscecbe.onmicrosoft.com::593904ba-4d1c-4240-a6e1-3e4882e68d67" providerId="AD" clId="Web-{73F1CDE0-0841-41D6-878A-E1D74D0AB3B7}" dt="2020-08-06T05:01:58.332" v="87"/>
          <ac:spMkLst>
            <pc:docMk/>
            <pc:sldMk cId="0" sldId="269"/>
            <ac:spMk id="12" creationId="{00000000-0000-0000-0000-000000000000}"/>
          </ac:spMkLst>
        </pc:spChg>
        <pc:picChg chg="del">
          <ac:chgData name="CHEM SNSACD" userId="S::chemsnsacd@snscecbe.onmicrosoft.com::593904ba-4d1c-4240-a6e1-3e4882e68d67" providerId="AD" clId="Web-{73F1CDE0-0841-41D6-878A-E1D74D0AB3B7}" dt="2020-08-06T05:01:58.347" v="88"/>
          <ac:picMkLst>
            <pc:docMk/>
            <pc:sldMk cId="0" sldId="269"/>
            <ac:picMk id="53251" creationId="{00000000-0000-0000-0000-000000000000}"/>
          </ac:picMkLst>
        </pc:picChg>
      </pc:sldChg>
      <pc:sldChg chg="delSp modSp">
        <pc:chgData name="CHEM SNSACD" userId="S::chemsnsacd@snscecbe.onmicrosoft.com::593904ba-4d1c-4240-a6e1-3e4882e68d67" providerId="AD" clId="Web-{73F1CDE0-0841-41D6-878A-E1D74D0AB3B7}" dt="2020-08-06T05:02:19.894" v="93"/>
        <pc:sldMkLst>
          <pc:docMk/>
          <pc:sldMk cId="0" sldId="270"/>
        </pc:sldMkLst>
        <pc:spChg chg="del mod">
          <ac:chgData name="CHEM SNSACD" userId="S::chemsnsacd@snscecbe.onmicrosoft.com::593904ba-4d1c-4240-a6e1-3e4882e68d67" providerId="AD" clId="Web-{73F1CDE0-0841-41D6-878A-E1D74D0AB3B7}" dt="2020-08-06T05:02:19.863" v="92"/>
          <ac:spMkLst>
            <pc:docMk/>
            <pc:sldMk cId="0" sldId="270"/>
            <ac:spMk id="10" creationId="{00000000-0000-0000-0000-000000000000}"/>
          </ac:spMkLst>
        </pc:spChg>
        <pc:picChg chg="del">
          <ac:chgData name="CHEM SNSACD" userId="S::chemsnsacd@snscecbe.onmicrosoft.com::593904ba-4d1c-4240-a6e1-3e4882e68d67" providerId="AD" clId="Web-{73F1CDE0-0841-41D6-878A-E1D74D0AB3B7}" dt="2020-08-06T05:02:19.894" v="93"/>
          <ac:picMkLst>
            <pc:docMk/>
            <pc:sldMk cId="0" sldId="270"/>
            <ac:picMk id="5529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Google Shape;93;p1"/>
          <p:cNvSpPr/>
          <p:nvPr/>
        </p:nvSpPr>
        <p:spPr>
          <a:xfrm>
            <a:off x="1066800" y="723900"/>
            <a:ext cx="14478001" cy="478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SNS </a:t>
            </a:r>
            <a:r>
              <a:rPr lang="en-US" sz="4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ACADEMY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fingerprint International School</a:t>
            </a:r>
            <a:endParaRPr sz="24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Affiliated to CBSE New Delhi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Affiliation No :1930610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GRADE  XII A (2020-21)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4;p1"/>
          <p:cNvSpPr/>
          <p:nvPr/>
        </p:nvSpPr>
        <p:spPr>
          <a:xfrm>
            <a:off x="2133600" y="5143500"/>
            <a:ext cx="11887200" cy="28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COURSE NAME</a:t>
            </a:r>
            <a:r>
              <a:rPr lang="en-US" sz="3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BIOLOGY </a:t>
            </a:r>
            <a:r>
              <a:rPr lang="en-US" sz="3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-US" sz="3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044)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Chapter-5 PRINCIPLES OF INHERITANCE AND VARIATION – PEDIGREE ANALYSIS</a:t>
            </a:r>
            <a:endParaRPr lang="en-US" sz="36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sp>
        <p:nvSpPr>
          <p:cNvPr id="5" name="object 2"/>
          <p:cNvSpPr>
            <a:spLocks noGrp="1"/>
          </p:cNvSpPr>
          <p:nvPr>
            <p:ph type="title"/>
          </p:nvPr>
        </p:nvSpPr>
        <p:spPr>
          <a:xfrm>
            <a:off x="4434840" y="457518"/>
            <a:ext cx="82296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" name="object 3"/>
          <p:cNvSpPr txBox="1">
            <a:spLocks noGrp="1"/>
          </p:cNvSpPr>
          <p:nvPr>
            <p:ph type="body" idx="1"/>
          </p:nvPr>
        </p:nvSpPr>
        <p:spPr>
          <a:xfrm>
            <a:off x="457200" y="2103120"/>
            <a:ext cx="10972800" cy="4283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Times New Roman"/>
              <a:buChar char="•"/>
              <a:tabLst>
                <a:tab pos="241300" algn="l"/>
              </a:tabLst>
            </a:pPr>
            <a:r>
              <a:rPr sz="4000" spc="-70" dirty="0">
                <a:latin typeface="Arial"/>
                <a:cs typeface="Arial"/>
              </a:rPr>
              <a:t>Trait</a:t>
            </a:r>
            <a:r>
              <a:rPr sz="4000" spc="-275" dirty="0">
                <a:latin typeface="Arial"/>
                <a:cs typeface="Arial"/>
              </a:rPr>
              <a:t> </a:t>
            </a:r>
            <a:r>
              <a:rPr sz="4000" spc="-140" dirty="0">
                <a:latin typeface="Arial"/>
                <a:cs typeface="Arial"/>
              </a:rPr>
              <a:t>is</a:t>
            </a:r>
            <a:r>
              <a:rPr sz="4000" spc="-250" dirty="0">
                <a:latin typeface="Arial"/>
                <a:cs typeface="Arial"/>
              </a:rPr>
              <a:t> </a:t>
            </a:r>
            <a:r>
              <a:rPr sz="4000" spc="-100" dirty="0">
                <a:latin typeface="Arial"/>
                <a:cs typeface="Arial"/>
              </a:rPr>
              <a:t>rare</a:t>
            </a:r>
            <a:r>
              <a:rPr sz="4000" spc="-260" dirty="0">
                <a:latin typeface="Arial"/>
                <a:cs typeface="Arial"/>
              </a:rPr>
              <a:t> </a:t>
            </a:r>
            <a:r>
              <a:rPr sz="4000" spc="-30" dirty="0">
                <a:latin typeface="Arial"/>
                <a:cs typeface="Arial"/>
              </a:rPr>
              <a:t>in</a:t>
            </a:r>
            <a:r>
              <a:rPr sz="4000" spc="-270" dirty="0">
                <a:latin typeface="Arial"/>
                <a:cs typeface="Arial"/>
              </a:rPr>
              <a:t> </a:t>
            </a:r>
            <a:r>
              <a:rPr sz="4000" spc="-95" dirty="0">
                <a:latin typeface="Arial"/>
                <a:cs typeface="Arial"/>
              </a:rPr>
              <a:t>pedigree</a:t>
            </a:r>
            <a:endParaRPr sz="4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305"/>
              </a:spcBef>
              <a:buClr>
                <a:srgbClr val="EFAC00"/>
              </a:buClr>
              <a:buSzPct val="79687"/>
              <a:buFont typeface="Times New Roman"/>
              <a:buChar char="•"/>
              <a:tabLst>
                <a:tab pos="241300" algn="l"/>
              </a:tabLst>
            </a:pPr>
            <a:r>
              <a:rPr sz="4000" spc="-70" dirty="0">
                <a:latin typeface="Arial"/>
                <a:cs typeface="Arial"/>
              </a:rPr>
              <a:t>Trait </a:t>
            </a:r>
            <a:r>
              <a:rPr sz="4000" spc="-145" dirty="0">
                <a:latin typeface="Arial"/>
                <a:cs typeface="Arial"/>
              </a:rPr>
              <a:t>skips</a:t>
            </a:r>
            <a:r>
              <a:rPr sz="4000" spc="-459" dirty="0">
                <a:latin typeface="Arial"/>
                <a:cs typeface="Arial"/>
              </a:rPr>
              <a:t> </a:t>
            </a:r>
            <a:r>
              <a:rPr sz="4000" spc="-90" dirty="0">
                <a:latin typeface="Arial"/>
                <a:cs typeface="Arial"/>
              </a:rPr>
              <a:t>generations</a:t>
            </a:r>
            <a:endParaRPr sz="4000">
              <a:latin typeface="Arial"/>
              <a:cs typeface="Arial"/>
            </a:endParaRPr>
          </a:p>
          <a:p>
            <a:pPr marL="241300" marR="462280" indent="-228600">
              <a:lnSpc>
                <a:spcPct val="100000"/>
              </a:lnSpc>
              <a:spcBef>
                <a:spcPts val="2310"/>
              </a:spcBef>
              <a:buClr>
                <a:srgbClr val="EFAC00"/>
              </a:buClr>
              <a:buSzPct val="79687"/>
              <a:buFont typeface="Times New Roman"/>
              <a:buChar char="•"/>
              <a:tabLst>
                <a:tab pos="241300" algn="l"/>
              </a:tabLst>
            </a:pPr>
            <a:r>
              <a:rPr sz="4000" spc="-40" dirty="0">
                <a:latin typeface="Arial"/>
                <a:cs typeface="Arial"/>
              </a:rPr>
              <a:t>Affected </a:t>
            </a:r>
            <a:r>
              <a:rPr sz="4000" spc="-60" dirty="0">
                <a:latin typeface="Arial"/>
                <a:cs typeface="Arial"/>
              </a:rPr>
              <a:t>fathers</a:t>
            </a:r>
            <a:r>
              <a:rPr sz="4000" spc="-655" dirty="0">
                <a:latin typeface="Arial"/>
                <a:cs typeface="Arial"/>
              </a:rPr>
              <a:t> </a:t>
            </a:r>
            <a:r>
              <a:rPr sz="4000" spc="-155" dirty="0">
                <a:latin typeface="Arial"/>
                <a:cs typeface="Arial"/>
              </a:rPr>
              <a:t>DO </a:t>
            </a:r>
            <a:r>
              <a:rPr sz="4000" spc="-165" dirty="0">
                <a:latin typeface="Arial"/>
                <a:cs typeface="Arial"/>
              </a:rPr>
              <a:t>NOT  </a:t>
            </a:r>
            <a:r>
              <a:rPr sz="4000" spc="-225" dirty="0">
                <a:latin typeface="Arial"/>
                <a:cs typeface="Arial"/>
              </a:rPr>
              <a:t>pass </a:t>
            </a:r>
            <a:r>
              <a:rPr sz="4000" spc="70" dirty="0">
                <a:latin typeface="Arial"/>
                <a:cs typeface="Arial"/>
              </a:rPr>
              <a:t>to </a:t>
            </a:r>
            <a:r>
              <a:rPr sz="4000" spc="-5" dirty="0">
                <a:latin typeface="Arial"/>
                <a:cs typeface="Arial"/>
              </a:rPr>
              <a:t>their</a:t>
            </a:r>
            <a:r>
              <a:rPr sz="4000" spc="-630" dirty="0">
                <a:latin typeface="Arial"/>
                <a:cs typeface="Arial"/>
              </a:rPr>
              <a:t> </a:t>
            </a:r>
            <a:r>
              <a:rPr sz="4000" spc="-200" dirty="0">
                <a:latin typeface="Arial"/>
                <a:cs typeface="Arial"/>
              </a:rPr>
              <a:t>sons</a:t>
            </a:r>
            <a:endParaRPr sz="4000">
              <a:latin typeface="Arial"/>
              <a:cs typeface="Arial"/>
            </a:endParaRPr>
          </a:p>
          <a:p>
            <a:pPr marL="241300" marR="1058545" indent="-228600">
              <a:lnSpc>
                <a:spcPct val="100000"/>
              </a:lnSpc>
              <a:spcBef>
                <a:spcPts val="2300"/>
              </a:spcBef>
              <a:buClr>
                <a:srgbClr val="EFAC00"/>
              </a:buClr>
              <a:buSzPct val="79687"/>
              <a:buFont typeface="Times New Roman"/>
              <a:buChar char="•"/>
              <a:tabLst>
                <a:tab pos="241300" algn="l"/>
              </a:tabLst>
            </a:pPr>
            <a:r>
              <a:rPr sz="4000" spc="-140" dirty="0">
                <a:latin typeface="Arial"/>
                <a:cs typeface="Arial"/>
              </a:rPr>
              <a:t>Males </a:t>
            </a:r>
            <a:r>
              <a:rPr sz="4000" spc="-130" dirty="0">
                <a:latin typeface="Arial"/>
                <a:cs typeface="Arial"/>
              </a:rPr>
              <a:t>are </a:t>
            </a:r>
            <a:r>
              <a:rPr sz="4000" spc="-70" dirty="0">
                <a:latin typeface="Arial"/>
                <a:cs typeface="Arial"/>
              </a:rPr>
              <a:t>more </a:t>
            </a:r>
            <a:r>
              <a:rPr sz="4000" spc="-5" dirty="0">
                <a:latin typeface="Arial"/>
                <a:cs typeface="Arial"/>
              </a:rPr>
              <a:t>often  </a:t>
            </a:r>
            <a:r>
              <a:rPr sz="4000" spc="-45" dirty="0">
                <a:latin typeface="Arial"/>
                <a:cs typeface="Arial"/>
              </a:rPr>
              <a:t>affected than</a:t>
            </a:r>
            <a:r>
              <a:rPr sz="4000" spc="-570" dirty="0">
                <a:latin typeface="Arial"/>
                <a:cs typeface="Arial"/>
              </a:rPr>
              <a:t> </a:t>
            </a:r>
            <a:r>
              <a:rPr sz="4000" spc="-110" dirty="0">
                <a:latin typeface="Arial"/>
                <a:cs typeface="Arial"/>
              </a:rPr>
              <a:t>females</a:t>
            </a:r>
            <a:endParaRPr sz="40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spcBef>
                <a:spcPts val="2310"/>
              </a:spcBef>
              <a:buClr>
                <a:srgbClr val="EFAC00"/>
              </a:buClr>
              <a:buSzPct val="79687"/>
              <a:buFont typeface="Times New Roman"/>
              <a:buChar char="•"/>
              <a:tabLst>
                <a:tab pos="241300" algn="l"/>
              </a:tabLst>
            </a:pPr>
            <a:r>
              <a:rPr sz="4000" spc="-180" dirty="0">
                <a:latin typeface="Arial"/>
                <a:cs typeface="Arial"/>
              </a:rPr>
              <a:t>Females </a:t>
            </a:r>
            <a:r>
              <a:rPr sz="4000" spc="-130" dirty="0">
                <a:latin typeface="Arial"/>
                <a:cs typeface="Arial"/>
              </a:rPr>
              <a:t>are </a:t>
            </a:r>
            <a:r>
              <a:rPr sz="4000" spc="-114" dirty="0">
                <a:latin typeface="Arial"/>
                <a:cs typeface="Arial"/>
              </a:rPr>
              <a:t>carriers</a:t>
            </a:r>
            <a:r>
              <a:rPr sz="4000" spc="-535" dirty="0">
                <a:latin typeface="Arial"/>
                <a:cs typeface="Arial"/>
              </a:rPr>
              <a:t> </a:t>
            </a:r>
            <a:r>
              <a:rPr sz="4000" spc="-180" dirty="0">
                <a:latin typeface="Arial"/>
                <a:cs typeface="Arial"/>
              </a:rPr>
              <a:t>(passed  </a:t>
            </a:r>
            <a:r>
              <a:rPr sz="4000" spc="10" dirty="0">
                <a:latin typeface="Arial"/>
                <a:cs typeface="Arial"/>
              </a:rPr>
              <a:t>from</a:t>
            </a:r>
            <a:r>
              <a:rPr sz="4000" spc="-270" dirty="0">
                <a:latin typeface="Arial"/>
                <a:cs typeface="Arial"/>
              </a:rPr>
              <a:t> </a:t>
            </a:r>
            <a:r>
              <a:rPr sz="4000" spc="-35" dirty="0">
                <a:latin typeface="Arial"/>
                <a:cs typeface="Arial"/>
              </a:rPr>
              <a:t>mom</a:t>
            </a:r>
            <a:r>
              <a:rPr sz="4000" spc="-250" dirty="0">
                <a:latin typeface="Arial"/>
                <a:cs typeface="Arial"/>
              </a:rPr>
              <a:t> </a:t>
            </a:r>
            <a:r>
              <a:rPr sz="4000" spc="70" dirty="0">
                <a:latin typeface="Arial"/>
                <a:cs typeface="Arial"/>
              </a:rPr>
              <a:t>to</a:t>
            </a:r>
            <a:r>
              <a:rPr sz="4000" spc="-254" dirty="0">
                <a:latin typeface="Arial"/>
                <a:cs typeface="Arial"/>
              </a:rPr>
              <a:t> </a:t>
            </a:r>
            <a:r>
              <a:rPr sz="4000" spc="-165" dirty="0">
                <a:latin typeface="Arial"/>
                <a:cs typeface="Arial"/>
              </a:rPr>
              <a:t>son)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12456677" y="2732531"/>
            <a:ext cx="5236963" cy="6228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660" y="2926080"/>
            <a:ext cx="11041380" cy="6492240"/>
          </a:xfrm>
        </p:spPr>
        <p:txBody>
          <a:bodyPr>
            <a:normAutofit/>
          </a:bodyPr>
          <a:lstStyle/>
          <a:p>
            <a:pPr marL="241300" indent="-228600">
              <a:spcBef>
                <a:spcPts val="100"/>
              </a:spcBef>
              <a:buFont typeface="Times New Roman"/>
              <a:buChar char="•"/>
              <a:tabLst>
                <a:tab pos="241300" algn="l"/>
              </a:tabLst>
            </a:pPr>
            <a:r>
              <a:rPr lang="en-US" spc="-20" dirty="0" smtClean="0">
                <a:latin typeface="Arial"/>
                <a:cs typeface="Arial"/>
              </a:rPr>
              <a:t>Trait </a:t>
            </a:r>
            <a:r>
              <a:rPr lang="en-US" dirty="0" smtClean="0">
                <a:latin typeface="Arial"/>
                <a:cs typeface="Arial"/>
              </a:rPr>
              <a:t>is </a:t>
            </a:r>
            <a:r>
              <a:rPr lang="en-US" spc="-5" dirty="0" smtClean="0">
                <a:latin typeface="Arial"/>
                <a:cs typeface="Arial"/>
              </a:rPr>
              <a:t>common </a:t>
            </a:r>
            <a:r>
              <a:rPr lang="en-US" dirty="0" smtClean="0">
                <a:latin typeface="Arial"/>
                <a:cs typeface="Arial"/>
              </a:rPr>
              <a:t>in</a:t>
            </a:r>
            <a:r>
              <a:rPr lang="en-US" spc="10" dirty="0" smtClean="0">
                <a:latin typeface="Arial"/>
                <a:cs typeface="Arial"/>
              </a:rPr>
              <a:t> </a:t>
            </a:r>
            <a:r>
              <a:rPr lang="en-US" spc="-5" dirty="0" smtClean="0">
                <a:latin typeface="Arial"/>
                <a:cs typeface="Arial"/>
              </a:rPr>
              <a:t>pedigree</a:t>
            </a:r>
            <a:endParaRPr lang="en-US" dirty="0" smtClean="0">
              <a:latin typeface="Arial"/>
              <a:cs typeface="Arial"/>
            </a:endParaRPr>
          </a:p>
          <a:p>
            <a:pPr marL="241300" marR="1075055" indent="-228600">
              <a:spcBef>
                <a:spcPts val="1730"/>
              </a:spcBef>
              <a:buFont typeface="Times New Roman"/>
              <a:buChar char="•"/>
              <a:tabLst>
                <a:tab pos="241300" algn="l"/>
              </a:tabLst>
            </a:pPr>
            <a:r>
              <a:rPr lang="en-US" spc="-10" dirty="0" smtClean="0">
                <a:latin typeface="Arial"/>
                <a:cs typeface="Arial"/>
              </a:rPr>
              <a:t>Affected </a:t>
            </a:r>
            <a:r>
              <a:rPr lang="en-US" dirty="0" smtClean="0">
                <a:latin typeface="Arial"/>
                <a:cs typeface="Arial"/>
              </a:rPr>
              <a:t>fathers </a:t>
            </a:r>
            <a:r>
              <a:rPr lang="en-US" spc="-5" dirty="0" smtClean="0">
                <a:latin typeface="Arial"/>
                <a:cs typeface="Arial"/>
              </a:rPr>
              <a:t>pass </a:t>
            </a:r>
            <a:r>
              <a:rPr lang="en-US" dirty="0" smtClean="0">
                <a:latin typeface="Arial"/>
                <a:cs typeface="Arial"/>
              </a:rPr>
              <a:t>to </a:t>
            </a:r>
            <a:r>
              <a:rPr lang="en-US" spc="-5" dirty="0" smtClean="0">
                <a:latin typeface="Arial"/>
                <a:cs typeface="Arial"/>
              </a:rPr>
              <a:t>ALL </a:t>
            </a:r>
            <a:r>
              <a:rPr lang="en-US" dirty="0" smtClean="0">
                <a:latin typeface="Arial"/>
                <a:cs typeface="Arial"/>
              </a:rPr>
              <a:t>of</a:t>
            </a:r>
            <a:r>
              <a:rPr lang="en-US" spc="-275" dirty="0" smtClean="0">
                <a:latin typeface="Arial"/>
                <a:cs typeface="Arial"/>
              </a:rPr>
              <a:t> </a:t>
            </a:r>
            <a:r>
              <a:rPr lang="en-US" spc="-5" dirty="0" smtClean="0">
                <a:latin typeface="Arial"/>
                <a:cs typeface="Arial"/>
              </a:rPr>
              <a:t>their  daughters</a:t>
            </a:r>
            <a:endParaRPr lang="en-US" dirty="0" smtClean="0">
              <a:latin typeface="Arial"/>
              <a:cs typeface="Arial"/>
            </a:endParaRPr>
          </a:p>
          <a:p>
            <a:pPr marL="241300" indent="-228600">
              <a:spcBef>
                <a:spcPts val="1730"/>
              </a:spcBef>
              <a:buFont typeface="Times New Roman"/>
              <a:buChar char="•"/>
              <a:tabLst>
                <a:tab pos="241300" algn="l"/>
              </a:tabLst>
            </a:pPr>
            <a:r>
              <a:rPr lang="en-US" spc="-5" dirty="0" smtClean="0">
                <a:latin typeface="Arial"/>
                <a:cs typeface="Arial"/>
              </a:rPr>
              <a:t>Males and females </a:t>
            </a:r>
            <a:r>
              <a:rPr lang="en-US" dirty="0" smtClean="0">
                <a:latin typeface="Arial"/>
                <a:cs typeface="Arial"/>
              </a:rPr>
              <a:t>are </a:t>
            </a:r>
            <a:r>
              <a:rPr lang="en-US" spc="-5" dirty="0" smtClean="0">
                <a:latin typeface="Arial"/>
                <a:cs typeface="Arial"/>
              </a:rPr>
              <a:t>equally likely</a:t>
            </a:r>
            <a:r>
              <a:rPr lang="en-US" spc="80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to</a:t>
            </a:r>
          </a:p>
          <a:p>
            <a:pPr marL="241300"/>
            <a:r>
              <a:rPr lang="en-US" spc="-5" dirty="0" smtClean="0">
                <a:latin typeface="Arial"/>
                <a:cs typeface="Arial"/>
              </a:rPr>
              <a:t>be </a:t>
            </a:r>
            <a:r>
              <a:rPr lang="en-US" spc="-10" dirty="0" smtClean="0">
                <a:latin typeface="Arial"/>
                <a:cs typeface="Arial"/>
              </a:rPr>
              <a:t>affected</a:t>
            </a:r>
            <a:endParaRPr lang="en-US" dirty="0" smtClean="0">
              <a:latin typeface="Arial"/>
              <a:cs typeface="Arial"/>
            </a:endParaRPr>
          </a:p>
          <a:p>
            <a:pPr marL="241300" marR="220979" indent="-228600">
              <a:spcBef>
                <a:spcPts val="1985"/>
              </a:spcBef>
              <a:buFont typeface="Times New Roman"/>
              <a:buChar char="•"/>
              <a:tabLst>
                <a:tab pos="241300" algn="l"/>
              </a:tabLst>
            </a:pPr>
            <a:r>
              <a:rPr lang="en-US" spc="-5" dirty="0" smtClean="0">
                <a:latin typeface="Arial"/>
                <a:cs typeface="Arial"/>
              </a:rPr>
              <a:t>X-linked dominant diseases are extremely  unusual</a:t>
            </a:r>
            <a:endParaRPr lang="en-US" dirty="0" smtClean="0">
              <a:latin typeface="Arial"/>
              <a:cs typeface="Arial"/>
            </a:endParaRPr>
          </a:p>
          <a:p>
            <a:pPr marL="241300" marR="5080" indent="-228600">
              <a:spcBef>
                <a:spcPts val="1730"/>
              </a:spcBef>
              <a:buFont typeface="Times New Roman"/>
              <a:buChar char="•"/>
              <a:tabLst>
                <a:tab pos="241300" algn="l"/>
              </a:tabLst>
            </a:pPr>
            <a:r>
              <a:rPr lang="en-US" dirty="0" smtClean="0">
                <a:latin typeface="Arial"/>
                <a:cs typeface="Arial"/>
              </a:rPr>
              <a:t>Often, they are </a:t>
            </a:r>
            <a:r>
              <a:rPr lang="en-US" spc="-5" dirty="0" smtClean="0">
                <a:latin typeface="Arial"/>
                <a:cs typeface="Arial"/>
              </a:rPr>
              <a:t>lethal </a:t>
            </a:r>
            <a:r>
              <a:rPr lang="en-US" dirty="0" smtClean="0">
                <a:latin typeface="Arial"/>
                <a:cs typeface="Arial"/>
              </a:rPr>
              <a:t>(before </a:t>
            </a:r>
            <a:r>
              <a:rPr lang="en-US" spc="-5" dirty="0" smtClean="0">
                <a:latin typeface="Arial"/>
                <a:cs typeface="Arial"/>
              </a:rPr>
              <a:t>birth) </a:t>
            </a:r>
            <a:r>
              <a:rPr lang="en-US" dirty="0" smtClean="0">
                <a:latin typeface="Arial"/>
                <a:cs typeface="Arial"/>
              </a:rPr>
              <a:t>in</a:t>
            </a:r>
            <a:r>
              <a:rPr lang="en-US" spc="-45" dirty="0" smtClean="0">
                <a:latin typeface="Arial"/>
                <a:cs typeface="Arial"/>
              </a:rPr>
              <a:t> </a:t>
            </a:r>
            <a:r>
              <a:rPr lang="en-US" spc="-5" dirty="0" smtClean="0">
                <a:latin typeface="Arial"/>
                <a:cs typeface="Arial"/>
              </a:rPr>
              <a:t>males  and only seen in females ex. </a:t>
            </a:r>
            <a:r>
              <a:rPr lang="en-US" spc="-5" dirty="0" err="1" smtClean="0">
                <a:latin typeface="Arial"/>
                <a:cs typeface="Arial"/>
              </a:rPr>
              <a:t>incontinentia</a:t>
            </a:r>
            <a:r>
              <a:rPr lang="en-US" spc="-5" dirty="0" smtClean="0">
                <a:latin typeface="Arial"/>
                <a:cs typeface="Arial"/>
              </a:rPr>
              <a:t>  </a:t>
            </a:r>
            <a:r>
              <a:rPr lang="en-US" spc="-5" dirty="0" err="1" smtClean="0">
                <a:latin typeface="Arial"/>
                <a:cs typeface="Arial"/>
              </a:rPr>
              <a:t>pigmenti</a:t>
            </a:r>
            <a:r>
              <a:rPr lang="en-US" spc="-5" dirty="0" smtClean="0">
                <a:latin typeface="Arial"/>
                <a:cs typeface="Arial"/>
              </a:rPr>
              <a:t> (skin</a:t>
            </a:r>
            <a:r>
              <a:rPr lang="en-US" spc="20" dirty="0" smtClean="0">
                <a:latin typeface="Arial"/>
                <a:cs typeface="Arial"/>
              </a:rPr>
              <a:t> </a:t>
            </a:r>
            <a:r>
              <a:rPr lang="en-US" spc="-5" dirty="0" smtClean="0">
                <a:latin typeface="Arial"/>
                <a:cs typeface="Arial"/>
              </a:rPr>
              <a:t>lesions)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spc="-10" dirty="0" smtClean="0">
                <a:latin typeface="Arial"/>
                <a:cs typeface="Arial"/>
              </a:rPr>
              <a:t>ex. </a:t>
            </a:r>
            <a:r>
              <a:rPr lang="en-US" spc="-5" dirty="0" smtClean="0">
                <a:latin typeface="Arial"/>
                <a:cs typeface="Arial"/>
              </a:rPr>
              <a:t>X-linked rickets (bone</a:t>
            </a:r>
            <a:r>
              <a:rPr lang="en-US" spc="60" dirty="0" smtClean="0">
                <a:latin typeface="Arial"/>
                <a:cs typeface="Arial"/>
              </a:rPr>
              <a:t> </a:t>
            </a:r>
            <a:r>
              <a:rPr lang="en-US" spc="-5" dirty="0" smtClean="0">
                <a:latin typeface="Arial"/>
                <a:cs typeface="Arial"/>
              </a:rPr>
              <a:t>lesions)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  <p:sp>
        <p:nvSpPr>
          <p:cNvPr id="5" name="object 2"/>
          <p:cNvSpPr>
            <a:spLocks noGrp="1"/>
          </p:cNvSpPr>
          <p:nvPr>
            <p:ph type="title"/>
          </p:nvPr>
        </p:nvSpPr>
        <p:spPr>
          <a:xfrm>
            <a:off x="4572000" y="503238"/>
            <a:ext cx="82296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" name="object 6"/>
          <p:cNvSpPr/>
          <p:nvPr/>
        </p:nvSpPr>
        <p:spPr>
          <a:xfrm>
            <a:off x="11851138" y="2710149"/>
            <a:ext cx="5819642" cy="6136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03220"/>
            <a:ext cx="11269980" cy="676656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60000"/>
              </a:lnSpc>
            </a:pPr>
            <a:r>
              <a:rPr lang="en-US" sz="14400" spc="-100" dirty="0" smtClean="0">
                <a:latin typeface="+mn-lt"/>
              </a:rPr>
              <a:t>Traits </a:t>
            </a:r>
            <a:r>
              <a:rPr lang="en-US" sz="14400" spc="-80" dirty="0" smtClean="0">
                <a:latin typeface="+mn-lt"/>
              </a:rPr>
              <a:t>on </a:t>
            </a:r>
            <a:r>
              <a:rPr lang="en-US" sz="14400" spc="-20" dirty="0" smtClean="0">
                <a:latin typeface="+mn-lt"/>
              </a:rPr>
              <a:t>the </a:t>
            </a:r>
            <a:r>
              <a:rPr lang="en-US" sz="14400" spc="-210" dirty="0" smtClean="0">
                <a:latin typeface="+mn-lt"/>
              </a:rPr>
              <a:t>Y  </a:t>
            </a:r>
            <a:r>
              <a:rPr lang="en-US" sz="14400" spc="-95" dirty="0" smtClean="0">
                <a:latin typeface="+mn-lt"/>
              </a:rPr>
              <a:t>chromosome </a:t>
            </a:r>
            <a:r>
              <a:rPr lang="en-US" sz="14400" spc="-120" dirty="0" smtClean="0">
                <a:latin typeface="+mn-lt"/>
              </a:rPr>
              <a:t>are</a:t>
            </a:r>
            <a:r>
              <a:rPr lang="en-US" sz="14400" spc="-405" dirty="0" smtClean="0">
                <a:latin typeface="+mn-lt"/>
              </a:rPr>
              <a:t> </a:t>
            </a:r>
            <a:r>
              <a:rPr lang="en-US" sz="14400" spc="-50" dirty="0" smtClean="0">
                <a:latin typeface="+mn-lt"/>
              </a:rPr>
              <a:t>only  </a:t>
            </a:r>
            <a:r>
              <a:rPr lang="en-US" sz="14400" spc="-45" dirty="0" smtClean="0">
                <a:latin typeface="+mn-lt"/>
              </a:rPr>
              <a:t>found </a:t>
            </a:r>
            <a:r>
              <a:rPr lang="en-US" sz="14400" spc="-30" dirty="0" smtClean="0">
                <a:latin typeface="+mn-lt"/>
              </a:rPr>
              <a:t>in </a:t>
            </a:r>
            <a:r>
              <a:rPr lang="en-US" sz="14400" spc="-114" dirty="0" smtClean="0">
                <a:latin typeface="+mn-lt"/>
              </a:rPr>
              <a:t>males,</a:t>
            </a:r>
            <a:r>
              <a:rPr lang="en-US" sz="14400" spc="-585" dirty="0" smtClean="0">
                <a:latin typeface="+mn-lt"/>
              </a:rPr>
              <a:t> </a:t>
            </a:r>
            <a:r>
              <a:rPr lang="en-US" sz="14400" spc="-110" dirty="0" smtClean="0">
                <a:latin typeface="+mn-lt"/>
              </a:rPr>
              <a:t>never  </a:t>
            </a:r>
            <a:r>
              <a:rPr lang="en-US" sz="14400" spc="-30" dirty="0" smtClean="0">
                <a:latin typeface="+mn-lt"/>
              </a:rPr>
              <a:t>in</a:t>
            </a:r>
            <a:r>
              <a:rPr lang="en-US" sz="14400" spc="-225" dirty="0" smtClean="0">
                <a:latin typeface="+mn-lt"/>
              </a:rPr>
              <a:t> </a:t>
            </a:r>
            <a:r>
              <a:rPr lang="en-US" sz="14400" spc="-90" dirty="0" smtClean="0">
                <a:latin typeface="+mn-lt"/>
              </a:rPr>
              <a:t>females</a:t>
            </a:r>
            <a:r>
              <a:rPr lang="en-US" sz="14400" spc="-90" dirty="0" smtClean="0">
                <a:latin typeface="+mn-lt"/>
              </a:rPr>
              <a:t>.</a:t>
            </a:r>
          </a:p>
          <a:p>
            <a:pPr>
              <a:lnSpc>
                <a:spcPct val="160000"/>
              </a:lnSpc>
            </a:pPr>
            <a:endParaRPr lang="en-US" sz="14400" spc="-90" dirty="0" smtClean="0">
              <a:latin typeface="+mn-lt"/>
            </a:endParaRPr>
          </a:p>
          <a:p>
            <a:pPr marL="332740" marR="226060" indent="-320675">
              <a:lnSpc>
                <a:spcPct val="160000"/>
              </a:lnSpc>
              <a:spcBef>
                <a:spcPts val="745"/>
              </a:spcBef>
              <a:buClr>
                <a:srgbClr val="EFAC00"/>
              </a:buClr>
              <a:buSzPct val="80357"/>
              <a:buChar char=""/>
              <a:tabLst>
                <a:tab pos="332740" algn="l"/>
                <a:tab pos="333375" algn="l"/>
              </a:tabLst>
            </a:pPr>
            <a:r>
              <a:rPr lang="en-US" sz="14400" spc="-135" dirty="0" smtClean="0">
                <a:latin typeface="+mn-lt"/>
                <a:cs typeface="Arial"/>
              </a:rPr>
              <a:t>The </a:t>
            </a:r>
            <a:r>
              <a:rPr lang="en-US" sz="14400" spc="-55" dirty="0" smtClean="0">
                <a:latin typeface="+mn-lt"/>
                <a:cs typeface="Arial"/>
              </a:rPr>
              <a:t>father’s </a:t>
            </a:r>
            <a:r>
              <a:rPr lang="en-US" sz="14400" spc="-15" dirty="0" smtClean="0">
                <a:latin typeface="+mn-lt"/>
                <a:cs typeface="Arial"/>
              </a:rPr>
              <a:t>traits</a:t>
            </a:r>
            <a:r>
              <a:rPr lang="en-US" sz="14400" spc="-470" dirty="0" smtClean="0">
                <a:latin typeface="+mn-lt"/>
                <a:cs typeface="Arial"/>
              </a:rPr>
              <a:t> </a:t>
            </a:r>
            <a:r>
              <a:rPr lang="en-US" sz="14400" spc="-120" dirty="0" smtClean="0">
                <a:latin typeface="+mn-lt"/>
                <a:cs typeface="Arial"/>
              </a:rPr>
              <a:t>are  </a:t>
            </a:r>
            <a:r>
              <a:rPr lang="en-US" sz="14400" spc="-175" dirty="0" smtClean="0">
                <a:latin typeface="+mn-lt"/>
                <a:cs typeface="Arial"/>
              </a:rPr>
              <a:t>passed </a:t>
            </a:r>
            <a:r>
              <a:rPr lang="en-US" sz="14400" spc="60" dirty="0" smtClean="0">
                <a:latin typeface="+mn-lt"/>
                <a:cs typeface="Arial"/>
              </a:rPr>
              <a:t>to </a:t>
            </a:r>
            <a:r>
              <a:rPr lang="en-US" sz="14400" spc="-45" dirty="0" smtClean="0">
                <a:latin typeface="+mn-lt"/>
                <a:cs typeface="Arial"/>
              </a:rPr>
              <a:t>all</a:t>
            </a:r>
            <a:r>
              <a:rPr lang="en-US" sz="14400" spc="-525" dirty="0" smtClean="0">
                <a:latin typeface="+mn-lt"/>
                <a:cs typeface="Arial"/>
              </a:rPr>
              <a:t> </a:t>
            </a:r>
            <a:endParaRPr lang="en-US" sz="14400" spc="-525" dirty="0" smtClean="0">
              <a:latin typeface="+mn-lt"/>
              <a:cs typeface="Arial"/>
            </a:endParaRPr>
          </a:p>
          <a:p>
            <a:pPr marL="332740" marR="226060" indent="-320675">
              <a:lnSpc>
                <a:spcPct val="160000"/>
              </a:lnSpc>
              <a:spcBef>
                <a:spcPts val="745"/>
              </a:spcBef>
              <a:buClr>
                <a:srgbClr val="EFAC00"/>
              </a:buClr>
              <a:buSzPct val="80357"/>
              <a:buChar char=""/>
              <a:tabLst>
                <a:tab pos="332740" algn="l"/>
                <a:tab pos="333375" algn="l"/>
              </a:tabLst>
            </a:pPr>
            <a:r>
              <a:rPr lang="en-US" sz="14400" spc="-155" dirty="0" smtClean="0">
                <a:latin typeface="+mn-lt"/>
                <a:cs typeface="Arial"/>
              </a:rPr>
              <a:t>sons</a:t>
            </a:r>
            <a:r>
              <a:rPr lang="en-US" sz="14400" spc="-155" dirty="0" smtClean="0">
                <a:latin typeface="+mn-lt"/>
                <a:cs typeface="Arial"/>
              </a:rPr>
              <a:t>.</a:t>
            </a:r>
            <a:endParaRPr lang="en-US" sz="14400" dirty="0" smtClean="0">
              <a:latin typeface="+mn-lt"/>
              <a:cs typeface="Arial"/>
            </a:endParaRPr>
          </a:p>
          <a:p>
            <a:pPr>
              <a:lnSpc>
                <a:spcPct val="160000"/>
              </a:lnSpc>
              <a:spcBef>
                <a:spcPts val="5"/>
              </a:spcBef>
              <a:buClr>
                <a:srgbClr val="EFAC00"/>
              </a:buClr>
              <a:buFont typeface="Arial"/>
              <a:buChar char=""/>
            </a:pPr>
            <a:endParaRPr lang="en-US" sz="14400" dirty="0" smtClean="0">
              <a:latin typeface="+mn-lt"/>
              <a:cs typeface="Arial"/>
            </a:endParaRPr>
          </a:p>
          <a:p>
            <a:pPr marL="332740" marR="5080" indent="-320675">
              <a:lnSpc>
                <a:spcPct val="160000"/>
              </a:lnSpc>
              <a:spcBef>
                <a:spcPts val="5"/>
              </a:spcBef>
              <a:buClr>
                <a:srgbClr val="EFAC00"/>
              </a:buClr>
              <a:buSzPct val="80357"/>
              <a:buChar char=""/>
              <a:tabLst>
                <a:tab pos="332740" algn="l"/>
                <a:tab pos="333375" algn="l"/>
              </a:tabLst>
            </a:pPr>
            <a:r>
              <a:rPr lang="en-US" sz="14400" spc="-105" dirty="0" smtClean="0">
                <a:latin typeface="+mn-lt"/>
                <a:cs typeface="Arial"/>
              </a:rPr>
              <a:t>Dominance </a:t>
            </a:r>
            <a:r>
              <a:rPr lang="en-US" sz="14400" spc="-125" dirty="0" smtClean="0">
                <a:latin typeface="+mn-lt"/>
                <a:cs typeface="Arial"/>
              </a:rPr>
              <a:t>is  </a:t>
            </a:r>
            <a:r>
              <a:rPr lang="en-US" sz="14400" spc="-50" dirty="0" smtClean="0">
                <a:latin typeface="+mn-lt"/>
                <a:cs typeface="Arial"/>
              </a:rPr>
              <a:t>irrelevant: </a:t>
            </a:r>
            <a:r>
              <a:rPr lang="en-US" sz="14400" spc="-45" dirty="0" smtClean="0">
                <a:latin typeface="+mn-lt"/>
                <a:cs typeface="Arial"/>
              </a:rPr>
              <a:t>there </a:t>
            </a:r>
            <a:r>
              <a:rPr lang="en-US" sz="14400" spc="-125" dirty="0" smtClean="0">
                <a:latin typeface="+mn-lt"/>
                <a:cs typeface="Arial"/>
              </a:rPr>
              <a:t>is</a:t>
            </a:r>
            <a:r>
              <a:rPr lang="en-US" sz="14400" spc="-605" dirty="0" smtClean="0">
                <a:latin typeface="+mn-lt"/>
                <a:cs typeface="Arial"/>
              </a:rPr>
              <a:t> </a:t>
            </a:r>
            <a:r>
              <a:rPr lang="en-US" sz="14400" spc="-50" dirty="0" smtClean="0">
                <a:latin typeface="+mn-lt"/>
                <a:cs typeface="Arial"/>
              </a:rPr>
              <a:t>only  </a:t>
            </a:r>
            <a:r>
              <a:rPr lang="en-US" sz="14400" spc="-305" dirty="0" smtClean="0">
                <a:latin typeface="+mn-lt"/>
                <a:cs typeface="Arial"/>
              </a:rPr>
              <a:t>1</a:t>
            </a:r>
            <a:r>
              <a:rPr lang="en-US" sz="14400" spc="-240" dirty="0" smtClean="0">
                <a:latin typeface="+mn-lt"/>
                <a:cs typeface="Arial"/>
              </a:rPr>
              <a:t> </a:t>
            </a:r>
            <a:r>
              <a:rPr lang="en-US" sz="14400" spc="-100" dirty="0" smtClean="0">
                <a:latin typeface="+mn-lt"/>
                <a:cs typeface="Arial"/>
              </a:rPr>
              <a:t>copy</a:t>
            </a:r>
            <a:r>
              <a:rPr lang="en-US" sz="14400" spc="-240" dirty="0" smtClean="0">
                <a:latin typeface="+mn-lt"/>
                <a:cs typeface="Arial"/>
              </a:rPr>
              <a:t> </a:t>
            </a:r>
            <a:r>
              <a:rPr lang="en-US" sz="14400" spc="15" dirty="0" smtClean="0">
                <a:latin typeface="+mn-lt"/>
                <a:cs typeface="Arial"/>
              </a:rPr>
              <a:t>of</a:t>
            </a:r>
            <a:r>
              <a:rPr lang="en-US" sz="14400" spc="-229" dirty="0" smtClean="0">
                <a:latin typeface="+mn-lt"/>
                <a:cs typeface="Arial"/>
              </a:rPr>
              <a:t> </a:t>
            </a:r>
            <a:r>
              <a:rPr lang="en-US" sz="14400" spc="-150" dirty="0" smtClean="0">
                <a:latin typeface="+mn-lt"/>
                <a:cs typeface="Arial"/>
              </a:rPr>
              <a:t>each</a:t>
            </a:r>
            <a:r>
              <a:rPr lang="en-US" sz="14400" spc="-530" dirty="0" smtClean="0">
                <a:latin typeface="+mn-lt"/>
                <a:cs typeface="Arial"/>
              </a:rPr>
              <a:t> </a:t>
            </a:r>
            <a:r>
              <a:rPr lang="en-US" sz="14400" spc="-75" dirty="0" smtClean="0">
                <a:latin typeface="+mn-lt"/>
                <a:cs typeface="Arial"/>
              </a:rPr>
              <a:t>Y-linked  </a:t>
            </a:r>
            <a:r>
              <a:rPr lang="en-US" sz="14400" spc="-125" dirty="0" smtClean="0">
                <a:latin typeface="+mn-lt"/>
                <a:cs typeface="Arial"/>
              </a:rPr>
              <a:t>gene</a:t>
            </a:r>
            <a:r>
              <a:rPr lang="en-US" sz="14400" spc="-229" dirty="0" smtClean="0">
                <a:latin typeface="+mn-lt"/>
                <a:cs typeface="Arial"/>
              </a:rPr>
              <a:t> </a:t>
            </a:r>
            <a:r>
              <a:rPr lang="en-US" sz="14400" spc="-95" dirty="0" smtClean="0">
                <a:latin typeface="+mn-lt"/>
                <a:cs typeface="Arial"/>
              </a:rPr>
              <a:t>(</a:t>
            </a:r>
            <a:r>
              <a:rPr lang="en-US" sz="14400" spc="-95" dirty="0" err="1" smtClean="0">
                <a:latin typeface="+mn-lt"/>
                <a:cs typeface="Arial"/>
              </a:rPr>
              <a:t>hemizygous</a:t>
            </a:r>
            <a:r>
              <a:rPr lang="en-US" sz="14400" spc="-95" dirty="0" smtClean="0">
                <a:latin typeface="+mn-lt"/>
                <a:cs typeface="Arial"/>
              </a:rPr>
              <a:t>).</a:t>
            </a:r>
            <a:endParaRPr lang="en-US" sz="14400" dirty="0" smtClean="0">
              <a:latin typeface="+mn-lt"/>
              <a:cs typeface="Arial"/>
            </a:endParaRPr>
          </a:p>
          <a:p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  <p:sp>
        <p:nvSpPr>
          <p:cNvPr id="5" name="object 2"/>
          <p:cNvSpPr>
            <a:spLocks noGrp="1"/>
          </p:cNvSpPr>
          <p:nvPr>
            <p:ph type="title"/>
          </p:nvPr>
        </p:nvSpPr>
        <p:spPr>
          <a:xfrm>
            <a:off x="5074920" y="297498"/>
            <a:ext cx="82296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" name="object 6"/>
          <p:cNvSpPr/>
          <p:nvPr/>
        </p:nvSpPr>
        <p:spPr>
          <a:xfrm>
            <a:off x="12754016" y="2918568"/>
            <a:ext cx="4733884" cy="6339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514600"/>
            <a:ext cx="16642080" cy="7132320"/>
          </a:xfrm>
        </p:spPr>
        <p:txBody>
          <a:bodyPr>
            <a:normAutofit/>
          </a:bodyPr>
          <a:lstStyle/>
          <a:p>
            <a:pPr marL="12700">
              <a:spcBef>
                <a:spcPts val="105"/>
              </a:spcBef>
            </a:pPr>
            <a:r>
              <a:rPr lang="en-US" sz="4800" dirty="0" smtClean="0">
                <a:latin typeface="Arial"/>
                <a:cs typeface="Arial"/>
              </a:rPr>
              <a:t>Remember:</a:t>
            </a:r>
          </a:p>
          <a:p>
            <a:pPr marL="647700" indent="-178435">
              <a:spcBef>
                <a:spcPts val="5"/>
              </a:spcBef>
              <a:buFont typeface="Times New Roman"/>
              <a:buChar char="•"/>
              <a:tabLst>
                <a:tab pos="648335" algn="l"/>
              </a:tabLst>
            </a:pPr>
            <a:r>
              <a:rPr lang="en-US" sz="4800" dirty="0" smtClean="0">
                <a:latin typeface="Arial"/>
                <a:cs typeface="Arial"/>
              </a:rPr>
              <a:t>dominant </a:t>
            </a:r>
            <a:r>
              <a:rPr lang="en-US" sz="4800" spc="-5" dirty="0" smtClean="0">
                <a:latin typeface="Arial"/>
                <a:cs typeface="Arial"/>
              </a:rPr>
              <a:t>traits </a:t>
            </a:r>
            <a:r>
              <a:rPr lang="en-US" sz="4800" dirty="0" smtClean="0">
                <a:latin typeface="Arial"/>
                <a:cs typeface="Arial"/>
              </a:rPr>
              <a:t>may be rare </a:t>
            </a:r>
            <a:r>
              <a:rPr lang="en-US" sz="4800" u="heavy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 a</a:t>
            </a:r>
            <a:r>
              <a:rPr lang="en-US" sz="4800" u="heavy" spc="-1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4800" u="heavy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population</a:t>
            </a:r>
            <a:endParaRPr lang="en-US" sz="4800" dirty="0" smtClean="0">
              <a:latin typeface="Arial"/>
              <a:cs typeface="Arial"/>
            </a:endParaRPr>
          </a:p>
          <a:p>
            <a:pPr marL="647700" marR="908685" indent="-178435">
              <a:spcBef>
                <a:spcPts val="1560"/>
              </a:spcBef>
              <a:buFont typeface="Times New Roman"/>
              <a:buChar char="•"/>
              <a:tabLst>
                <a:tab pos="648335" algn="l"/>
              </a:tabLst>
            </a:pPr>
            <a:r>
              <a:rPr lang="en-US" sz="4800" dirty="0" smtClean="0">
                <a:latin typeface="Arial"/>
                <a:cs typeface="Arial"/>
              </a:rPr>
              <a:t>recessive </a:t>
            </a:r>
            <a:r>
              <a:rPr lang="en-US" sz="4800" spc="-5" dirty="0" smtClean="0">
                <a:latin typeface="Arial"/>
                <a:cs typeface="Arial"/>
              </a:rPr>
              <a:t>traits </a:t>
            </a:r>
            <a:r>
              <a:rPr lang="en-US" sz="4800" dirty="0" smtClean="0">
                <a:latin typeface="Arial"/>
                <a:cs typeface="Arial"/>
              </a:rPr>
              <a:t>may be common </a:t>
            </a:r>
            <a:r>
              <a:rPr lang="en-US" sz="4800" u="heavy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lang="en-US" sz="4800" u="heavy" spc="-4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4800" u="heavy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  population</a:t>
            </a:r>
            <a:endParaRPr lang="en-US" sz="4800" dirty="0" smtClean="0">
              <a:latin typeface="Arial"/>
              <a:cs typeface="Arial"/>
            </a:endParaRPr>
          </a:p>
          <a:p>
            <a:pPr marL="647700" marR="137795" indent="-178435">
              <a:spcBef>
                <a:spcPts val="935"/>
              </a:spcBef>
              <a:buFont typeface="Times New Roman"/>
              <a:buChar char="•"/>
              <a:tabLst>
                <a:tab pos="648335" algn="l"/>
              </a:tabLst>
            </a:pPr>
            <a:r>
              <a:rPr lang="en-US" sz="4800" dirty="0" smtClean="0">
                <a:latin typeface="Arial"/>
                <a:cs typeface="Arial"/>
              </a:rPr>
              <a:t>alleles may come into the pedigree </a:t>
            </a:r>
            <a:r>
              <a:rPr lang="en-US" sz="4800" spc="-5" dirty="0" smtClean="0">
                <a:latin typeface="Arial"/>
                <a:cs typeface="Arial"/>
              </a:rPr>
              <a:t>from</a:t>
            </a:r>
            <a:r>
              <a:rPr lang="en-US" sz="4800" spc="-60" dirty="0" smtClean="0">
                <a:latin typeface="Arial"/>
                <a:cs typeface="Arial"/>
              </a:rPr>
              <a:t> </a:t>
            </a:r>
            <a:r>
              <a:rPr lang="en-US" sz="4800" dirty="0" smtClean="0">
                <a:latin typeface="Arial"/>
                <a:cs typeface="Arial"/>
              </a:rPr>
              <a:t>2  sources</a:t>
            </a:r>
          </a:p>
          <a:p>
            <a:pPr marL="647700" indent="-178435">
              <a:spcBef>
                <a:spcPts val="935"/>
              </a:spcBef>
              <a:buFont typeface="Times New Roman"/>
              <a:buChar char="•"/>
              <a:tabLst>
                <a:tab pos="648335" algn="l"/>
              </a:tabLst>
            </a:pPr>
            <a:r>
              <a:rPr lang="en-US" sz="4800" u="heavy" spc="-33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4800" u="heavy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mutation</a:t>
            </a:r>
            <a:r>
              <a:rPr lang="en-US" sz="4800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4800" u="heavy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happens</a:t>
            </a:r>
            <a:endParaRPr lang="en-US" sz="4800" dirty="0" smtClean="0">
              <a:latin typeface="Arial"/>
              <a:cs typeface="Arial"/>
            </a:endParaRPr>
          </a:p>
          <a:p>
            <a:pPr marL="832485" indent="-363220">
              <a:spcBef>
                <a:spcPts val="1565"/>
              </a:spcBef>
              <a:buFont typeface="Times New Roman"/>
              <a:buChar char="•"/>
              <a:tabLst>
                <a:tab pos="832485" algn="l"/>
                <a:tab pos="833119" algn="l"/>
              </a:tabLst>
            </a:pPr>
            <a:r>
              <a:rPr lang="en-US" sz="4800" dirty="0" smtClean="0">
                <a:latin typeface="Arial"/>
                <a:cs typeface="Arial"/>
              </a:rPr>
              <a:t>often </a:t>
            </a:r>
            <a:r>
              <a:rPr lang="en-US" sz="4800" spc="-5" dirty="0" smtClean="0">
                <a:latin typeface="Arial"/>
                <a:cs typeface="Arial"/>
              </a:rPr>
              <a:t>traits </a:t>
            </a:r>
            <a:r>
              <a:rPr lang="en-US" sz="4800" dirty="0" smtClean="0">
                <a:latin typeface="Arial"/>
                <a:cs typeface="Arial"/>
              </a:rPr>
              <a:t>are more</a:t>
            </a:r>
            <a:r>
              <a:rPr lang="en-US" sz="4800" spc="-5" dirty="0" smtClean="0">
                <a:latin typeface="Arial"/>
                <a:cs typeface="Arial"/>
              </a:rPr>
              <a:t> </a:t>
            </a:r>
            <a:r>
              <a:rPr lang="en-US" sz="4800" dirty="0" smtClean="0">
                <a:latin typeface="Arial"/>
                <a:cs typeface="Arial"/>
              </a:rPr>
              <a:t>complex</a:t>
            </a:r>
          </a:p>
          <a:p>
            <a:pPr marL="739140" indent="-269875">
              <a:spcBef>
                <a:spcPts val="935"/>
              </a:spcBef>
              <a:buFont typeface="Times New Roman"/>
              <a:buChar char="•"/>
              <a:tabLst>
                <a:tab pos="739140" algn="l"/>
                <a:tab pos="739775" algn="l"/>
              </a:tabLst>
            </a:pPr>
            <a:r>
              <a:rPr lang="en-US" sz="4800" spc="-5" dirty="0" smtClean="0">
                <a:latin typeface="Arial"/>
                <a:cs typeface="Arial"/>
              </a:rPr>
              <a:t>affected </a:t>
            </a:r>
            <a:r>
              <a:rPr lang="en-US" sz="4800" dirty="0" smtClean="0">
                <a:latin typeface="Arial"/>
                <a:cs typeface="Arial"/>
              </a:rPr>
              <a:t>by environment &amp; other</a:t>
            </a:r>
            <a:r>
              <a:rPr lang="en-US" sz="4800" spc="-30" dirty="0" smtClean="0">
                <a:latin typeface="Arial"/>
                <a:cs typeface="Arial"/>
              </a:rPr>
              <a:t> </a:t>
            </a:r>
            <a:r>
              <a:rPr lang="en-US" sz="4800" dirty="0" smtClean="0">
                <a:latin typeface="Arial"/>
                <a:cs typeface="Arial"/>
              </a:rPr>
              <a:t>genes</a:t>
            </a:r>
          </a:p>
          <a:p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/>
          </a:p>
        </p:txBody>
      </p:sp>
      <p:sp>
        <p:nvSpPr>
          <p:cNvPr id="5" name="object 2"/>
          <p:cNvSpPr>
            <a:spLocks noGrp="1"/>
          </p:cNvSpPr>
          <p:nvPr>
            <p:ph type="title"/>
          </p:nvPr>
        </p:nvSpPr>
        <p:spPr>
          <a:xfrm>
            <a:off x="4091940" y="548958"/>
            <a:ext cx="82296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0520" y="3432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spc="-145" dirty="0" smtClean="0">
                <a:solidFill>
                  <a:srgbClr val="FF0000"/>
                </a:solidFill>
                <a:latin typeface="Trebuchet MS"/>
                <a:cs typeface="Trebuchet MS"/>
              </a:rPr>
              <a:t>Pedigree</a:t>
            </a:r>
            <a:r>
              <a:rPr lang="en-US" b="1" spc="-500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b="1" spc="-80" dirty="0" smtClean="0">
                <a:solidFill>
                  <a:srgbClr val="FF0000"/>
                </a:solidFill>
                <a:latin typeface="Trebuchet MS"/>
                <a:cs typeface="Trebuchet MS"/>
              </a:rPr>
              <a:t>Analysis</a:t>
            </a:r>
            <a:r>
              <a:rPr lang="en-US" dirty="0" smtClean="0">
                <a:latin typeface="Trebuchet MS"/>
                <a:cs typeface="Trebuchet MS"/>
              </a:rPr>
              <a:t/>
            </a:r>
            <a:br>
              <a:rPr lang="en-US" dirty="0" smtClean="0">
                <a:latin typeface="Trebuchet MS"/>
                <a:cs typeface="Trebuchet MS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1580" y="2286000"/>
            <a:ext cx="16162020" cy="6515100"/>
          </a:xfrm>
        </p:spPr>
        <p:txBody>
          <a:bodyPr>
            <a:noAutofit/>
          </a:bodyPr>
          <a:lstStyle/>
          <a:p>
            <a:pPr marL="623570" marR="122555" lvl="1" indent="-273050">
              <a:spcBef>
                <a:spcPts val="795"/>
              </a:spcBef>
              <a:buClr>
                <a:srgbClr val="5FB5CC"/>
              </a:buClr>
              <a:buSzPct val="89062"/>
              <a:buFont typeface="Wingdings"/>
              <a:buChar char=""/>
              <a:tabLst>
                <a:tab pos="624205" algn="l"/>
              </a:tabLst>
            </a:pPr>
            <a:r>
              <a:rPr lang="en-US" sz="4400" spc="-100" dirty="0" smtClean="0">
                <a:latin typeface="Arial"/>
                <a:cs typeface="Arial"/>
              </a:rPr>
              <a:t>A</a:t>
            </a:r>
            <a:r>
              <a:rPr lang="en-US" sz="4400" spc="-250" dirty="0" smtClean="0">
                <a:latin typeface="Arial"/>
                <a:cs typeface="Arial"/>
              </a:rPr>
              <a:t> </a:t>
            </a:r>
            <a:r>
              <a:rPr lang="en-US" sz="4400" spc="-95" dirty="0" smtClean="0">
                <a:latin typeface="Arial"/>
                <a:cs typeface="Arial"/>
              </a:rPr>
              <a:t>very</a:t>
            </a:r>
            <a:r>
              <a:rPr lang="en-US" sz="4400" spc="-260" dirty="0" smtClean="0">
                <a:latin typeface="Arial"/>
                <a:cs typeface="Arial"/>
              </a:rPr>
              <a:t> </a:t>
            </a:r>
            <a:r>
              <a:rPr lang="en-US" sz="4400" spc="-5" dirty="0" smtClean="0">
                <a:latin typeface="Arial"/>
                <a:cs typeface="Arial"/>
              </a:rPr>
              <a:t>important</a:t>
            </a:r>
            <a:r>
              <a:rPr lang="en-US" sz="4400" spc="-260" dirty="0" smtClean="0">
                <a:latin typeface="Arial"/>
                <a:cs typeface="Arial"/>
              </a:rPr>
              <a:t> </a:t>
            </a:r>
            <a:r>
              <a:rPr lang="en-US" sz="4400" spc="20" dirty="0" smtClean="0">
                <a:latin typeface="Arial"/>
                <a:cs typeface="Arial"/>
              </a:rPr>
              <a:t>tool</a:t>
            </a:r>
            <a:r>
              <a:rPr lang="en-US" sz="4400" spc="-250" dirty="0" smtClean="0">
                <a:latin typeface="Arial"/>
                <a:cs typeface="Arial"/>
              </a:rPr>
              <a:t> </a:t>
            </a:r>
            <a:r>
              <a:rPr lang="en-US" sz="4400" spc="15" dirty="0" smtClean="0">
                <a:latin typeface="Arial"/>
                <a:cs typeface="Arial"/>
              </a:rPr>
              <a:t>for</a:t>
            </a:r>
            <a:r>
              <a:rPr lang="en-US" sz="4400" spc="-245" dirty="0" smtClean="0">
                <a:latin typeface="Arial"/>
                <a:cs typeface="Arial"/>
              </a:rPr>
              <a:t> </a:t>
            </a:r>
            <a:r>
              <a:rPr lang="en-US" sz="4400" spc="-65" dirty="0" smtClean="0">
                <a:latin typeface="Arial"/>
                <a:cs typeface="Arial"/>
              </a:rPr>
              <a:t>studying</a:t>
            </a:r>
            <a:r>
              <a:rPr lang="en-US" sz="4400" spc="-254" dirty="0" smtClean="0">
                <a:latin typeface="Arial"/>
                <a:cs typeface="Arial"/>
              </a:rPr>
              <a:t> </a:t>
            </a:r>
            <a:r>
              <a:rPr lang="en-US" sz="4400" spc="-105" dirty="0" smtClean="0">
                <a:latin typeface="Arial"/>
                <a:cs typeface="Arial"/>
              </a:rPr>
              <a:t>human  </a:t>
            </a:r>
            <a:r>
              <a:rPr lang="en-US" sz="4400" spc="-35" dirty="0" smtClean="0">
                <a:latin typeface="Arial"/>
                <a:cs typeface="Arial"/>
              </a:rPr>
              <a:t>inherited</a:t>
            </a:r>
            <a:r>
              <a:rPr lang="en-US" sz="4400" spc="-305" dirty="0" smtClean="0">
                <a:latin typeface="Arial"/>
                <a:cs typeface="Arial"/>
              </a:rPr>
              <a:t> </a:t>
            </a:r>
            <a:r>
              <a:rPr lang="en-US" sz="4400" spc="-190" dirty="0" smtClean="0">
                <a:latin typeface="Arial"/>
                <a:cs typeface="Arial"/>
              </a:rPr>
              <a:t>diseases</a:t>
            </a:r>
            <a:endParaRPr lang="en-US" sz="4400" dirty="0" smtClean="0">
              <a:latin typeface="Arial"/>
              <a:cs typeface="Arial"/>
            </a:endParaRPr>
          </a:p>
          <a:p>
            <a:pPr marL="623570" marR="5080" lvl="1" indent="-273050">
              <a:spcBef>
                <a:spcPts val="770"/>
              </a:spcBef>
              <a:buClr>
                <a:srgbClr val="5FB5CC"/>
              </a:buClr>
              <a:buSzPct val="89062"/>
              <a:buFont typeface="Wingdings"/>
              <a:buChar char=""/>
              <a:tabLst>
                <a:tab pos="676910" algn="l"/>
                <a:tab pos="677545" algn="l"/>
              </a:tabLst>
            </a:pPr>
            <a:r>
              <a:rPr lang="en-US" sz="4000" dirty="0" smtClean="0"/>
              <a:t>	</a:t>
            </a:r>
            <a:r>
              <a:rPr lang="en-US" sz="4400" spc="-190" dirty="0" smtClean="0">
                <a:latin typeface="Arial"/>
                <a:cs typeface="Arial"/>
              </a:rPr>
              <a:t>These</a:t>
            </a:r>
            <a:r>
              <a:rPr lang="en-US" sz="4400" spc="-290" dirty="0" smtClean="0">
                <a:latin typeface="Arial"/>
                <a:cs typeface="Arial"/>
              </a:rPr>
              <a:t> </a:t>
            </a:r>
            <a:r>
              <a:rPr lang="en-US" sz="4400" spc="-105" dirty="0" smtClean="0">
                <a:latin typeface="Arial"/>
                <a:cs typeface="Arial"/>
              </a:rPr>
              <a:t>diagrams</a:t>
            </a:r>
            <a:r>
              <a:rPr lang="en-US" sz="4400" spc="-275" dirty="0" smtClean="0">
                <a:latin typeface="Arial"/>
                <a:cs typeface="Arial"/>
              </a:rPr>
              <a:t> </a:t>
            </a:r>
            <a:r>
              <a:rPr lang="en-US" sz="4400" spc="-130" dirty="0" smtClean="0">
                <a:latin typeface="Arial"/>
                <a:cs typeface="Arial"/>
              </a:rPr>
              <a:t>make</a:t>
            </a:r>
            <a:r>
              <a:rPr lang="en-US" sz="4400" spc="-285" dirty="0" smtClean="0">
                <a:latin typeface="Arial"/>
                <a:cs typeface="Arial"/>
              </a:rPr>
              <a:t> </a:t>
            </a:r>
            <a:r>
              <a:rPr lang="en-US" sz="4400" spc="125" dirty="0" smtClean="0">
                <a:latin typeface="Arial"/>
                <a:cs typeface="Arial"/>
              </a:rPr>
              <a:t>it</a:t>
            </a:r>
            <a:r>
              <a:rPr lang="en-US" sz="4400" spc="-270" dirty="0" smtClean="0">
                <a:latin typeface="Arial"/>
                <a:cs typeface="Arial"/>
              </a:rPr>
              <a:t> </a:t>
            </a:r>
            <a:r>
              <a:rPr lang="en-US" sz="4400" spc="-145" dirty="0" smtClean="0">
                <a:latin typeface="Arial"/>
                <a:cs typeface="Arial"/>
              </a:rPr>
              <a:t>easier</a:t>
            </a:r>
            <a:r>
              <a:rPr lang="en-US" sz="4400" spc="-275" dirty="0" smtClean="0">
                <a:latin typeface="Arial"/>
                <a:cs typeface="Arial"/>
              </a:rPr>
              <a:t> </a:t>
            </a:r>
            <a:r>
              <a:rPr lang="en-US" sz="4400" spc="70" dirty="0" smtClean="0">
                <a:latin typeface="Arial"/>
                <a:cs typeface="Arial"/>
              </a:rPr>
              <a:t>to</a:t>
            </a:r>
            <a:r>
              <a:rPr lang="en-US" sz="4400" spc="-254" dirty="0" smtClean="0">
                <a:latin typeface="Arial"/>
                <a:cs typeface="Arial"/>
              </a:rPr>
              <a:t> </a:t>
            </a:r>
            <a:r>
              <a:rPr lang="en-US" sz="4400" spc="-114" dirty="0" smtClean="0">
                <a:latin typeface="Arial"/>
                <a:cs typeface="Arial"/>
              </a:rPr>
              <a:t>visualize  </a:t>
            </a:r>
            <a:r>
              <a:rPr lang="en-US" sz="4400" spc="-80" dirty="0" smtClean="0">
                <a:latin typeface="Arial"/>
                <a:cs typeface="Arial"/>
              </a:rPr>
              <a:t>relationships </a:t>
            </a:r>
            <a:r>
              <a:rPr lang="en-US" sz="4400" spc="35" dirty="0" smtClean="0">
                <a:latin typeface="Arial"/>
                <a:cs typeface="Arial"/>
              </a:rPr>
              <a:t>with </a:t>
            </a:r>
            <a:r>
              <a:rPr lang="en-US" sz="4400" spc="-30" dirty="0" smtClean="0">
                <a:latin typeface="Arial"/>
                <a:cs typeface="Arial"/>
              </a:rPr>
              <a:t>in </a:t>
            </a:r>
            <a:r>
              <a:rPr lang="en-US" sz="4400" spc="-65" dirty="0" smtClean="0">
                <a:latin typeface="Arial"/>
                <a:cs typeface="Arial"/>
              </a:rPr>
              <a:t>families, </a:t>
            </a:r>
            <a:r>
              <a:rPr lang="en-US" sz="4400" spc="-50" dirty="0" smtClean="0">
                <a:latin typeface="Arial"/>
                <a:cs typeface="Arial"/>
              </a:rPr>
              <a:t>particularly  </a:t>
            </a:r>
            <a:r>
              <a:rPr lang="en-US" sz="4400" spc="-90" dirty="0" smtClean="0">
                <a:latin typeface="Arial"/>
                <a:cs typeface="Arial"/>
              </a:rPr>
              <a:t>large extended</a:t>
            </a:r>
            <a:r>
              <a:rPr lang="en-US" sz="4400" spc="-484" dirty="0" smtClean="0">
                <a:latin typeface="Arial"/>
                <a:cs typeface="Arial"/>
              </a:rPr>
              <a:t> </a:t>
            </a:r>
            <a:r>
              <a:rPr lang="en-US" sz="4400" spc="-65" dirty="0" smtClean="0">
                <a:latin typeface="Arial"/>
                <a:cs typeface="Arial"/>
              </a:rPr>
              <a:t>families.</a:t>
            </a:r>
            <a:endParaRPr lang="en-US" sz="4400" dirty="0" smtClean="0">
              <a:latin typeface="Arial"/>
              <a:cs typeface="Arial"/>
            </a:endParaRPr>
          </a:p>
          <a:p>
            <a:pPr marL="623570" marR="28575" lvl="1" indent="-273050" algn="just">
              <a:spcBef>
                <a:spcPts val="770"/>
              </a:spcBef>
              <a:buClr>
                <a:srgbClr val="5FB5CC"/>
              </a:buClr>
              <a:buSzPct val="89062"/>
              <a:buFont typeface="Wingdings"/>
              <a:buChar char=""/>
              <a:tabLst>
                <a:tab pos="624205" algn="l"/>
              </a:tabLst>
            </a:pPr>
            <a:r>
              <a:rPr lang="en-US" sz="4400" spc="-160" dirty="0" smtClean="0">
                <a:latin typeface="Arial"/>
                <a:cs typeface="Arial"/>
              </a:rPr>
              <a:t>Pedigrees</a:t>
            </a:r>
            <a:r>
              <a:rPr lang="en-US" sz="4400" spc="-280" dirty="0" smtClean="0">
                <a:latin typeface="Arial"/>
                <a:cs typeface="Arial"/>
              </a:rPr>
              <a:t> </a:t>
            </a:r>
            <a:r>
              <a:rPr lang="en-US" sz="4400" spc="-130" dirty="0" smtClean="0">
                <a:latin typeface="Arial"/>
                <a:cs typeface="Arial"/>
              </a:rPr>
              <a:t>are</a:t>
            </a:r>
            <a:r>
              <a:rPr lang="en-US" sz="4400" spc="-270" dirty="0" smtClean="0">
                <a:latin typeface="Arial"/>
                <a:cs typeface="Arial"/>
              </a:rPr>
              <a:t> </a:t>
            </a:r>
            <a:r>
              <a:rPr lang="en-US" sz="4400" spc="-5" dirty="0" smtClean="0">
                <a:latin typeface="Arial"/>
                <a:cs typeface="Arial"/>
              </a:rPr>
              <a:t>often</a:t>
            </a:r>
            <a:r>
              <a:rPr lang="en-US" sz="4400" spc="-270" dirty="0" smtClean="0">
                <a:latin typeface="Arial"/>
                <a:cs typeface="Arial"/>
              </a:rPr>
              <a:t> </a:t>
            </a:r>
            <a:r>
              <a:rPr lang="en-US" sz="4400" spc="-170" dirty="0" smtClean="0">
                <a:latin typeface="Arial"/>
                <a:cs typeface="Arial"/>
              </a:rPr>
              <a:t>used</a:t>
            </a:r>
            <a:r>
              <a:rPr lang="en-US" sz="4400" spc="-250" dirty="0" smtClean="0">
                <a:latin typeface="Arial"/>
                <a:cs typeface="Arial"/>
              </a:rPr>
              <a:t> </a:t>
            </a:r>
            <a:r>
              <a:rPr lang="en-US" sz="4400" spc="70" dirty="0" smtClean="0">
                <a:latin typeface="Arial"/>
                <a:cs typeface="Arial"/>
              </a:rPr>
              <a:t>to</a:t>
            </a:r>
            <a:r>
              <a:rPr lang="en-US" sz="4400" spc="-250" dirty="0" smtClean="0">
                <a:latin typeface="Arial"/>
                <a:cs typeface="Arial"/>
              </a:rPr>
              <a:t> </a:t>
            </a:r>
            <a:r>
              <a:rPr lang="en-US" sz="4400" spc="-55" dirty="0" smtClean="0">
                <a:latin typeface="Arial"/>
                <a:cs typeface="Arial"/>
              </a:rPr>
              <a:t>determine</a:t>
            </a:r>
            <a:r>
              <a:rPr lang="en-US" sz="4400" spc="-295" dirty="0" smtClean="0">
                <a:latin typeface="Arial"/>
                <a:cs typeface="Arial"/>
              </a:rPr>
              <a:t> </a:t>
            </a:r>
            <a:r>
              <a:rPr lang="en-US" sz="4400" spc="-20" dirty="0" smtClean="0">
                <a:latin typeface="Arial"/>
                <a:cs typeface="Arial"/>
              </a:rPr>
              <a:t>the  </a:t>
            </a:r>
            <a:r>
              <a:rPr lang="en-US" sz="4400" spc="-85" dirty="0" smtClean="0">
                <a:latin typeface="Arial"/>
                <a:cs typeface="Arial"/>
              </a:rPr>
              <a:t>mode</a:t>
            </a:r>
            <a:r>
              <a:rPr lang="en-US" sz="4400" spc="-270" dirty="0" smtClean="0">
                <a:latin typeface="Arial"/>
                <a:cs typeface="Arial"/>
              </a:rPr>
              <a:t> </a:t>
            </a:r>
            <a:r>
              <a:rPr lang="en-US" sz="4400" spc="25" dirty="0" smtClean="0">
                <a:latin typeface="Arial"/>
                <a:cs typeface="Arial"/>
              </a:rPr>
              <a:t>of</a:t>
            </a:r>
            <a:r>
              <a:rPr lang="en-US" sz="4400" spc="-254" dirty="0" smtClean="0">
                <a:latin typeface="Arial"/>
                <a:cs typeface="Arial"/>
              </a:rPr>
              <a:t> </a:t>
            </a:r>
            <a:r>
              <a:rPr lang="en-US" sz="4400" spc="-70" dirty="0" smtClean="0">
                <a:latin typeface="Arial"/>
                <a:cs typeface="Arial"/>
              </a:rPr>
              <a:t>inheritance</a:t>
            </a:r>
            <a:r>
              <a:rPr lang="en-US" sz="4400" spc="-265" dirty="0" smtClean="0">
                <a:latin typeface="Arial"/>
                <a:cs typeface="Arial"/>
              </a:rPr>
              <a:t> </a:t>
            </a:r>
            <a:r>
              <a:rPr lang="en-US" sz="4400" spc="-55" dirty="0" smtClean="0">
                <a:latin typeface="Arial"/>
                <a:cs typeface="Arial"/>
              </a:rPr>
              <a:t>(dominant,</a:t>
            </a:r>
            <a:r>
              <a:rPr lang="en-US" sz="4400" spc="-295" dirty="0" smtClean="0">
                <a:latin typeface="Arial"/>
                <a:cs typeface="Arial"/>
              </a:rPr>
              <a:t> </a:t>
            </a:r>
            <a:r>
              <a:rPr lang="en-US" sz="4400" spc="-150" dirty="0" smtClean="0">
                <a:latin typeface="Arial"/>
                <a:cs typeface="Arial"/>
              </a:rPr>
              <a:t>recessive,  </a:t>
            </a:r>
            <a:r>
              <a:rPr lang="en-US" sz="4400" spc="-65" dirty="0" smtClean="0">
                <a:latin typeface="Arial"/>
                <a:cs typeface="Arial"/>
              </a:rPr>
              <a:t>etc.) </a:t>
            </a:r>
            <a:r>
              <a:rPr lang="en-US" sz="4400" spc="25" dirty="0" smtClean="0">
                <a:latin typeface="Arial"/>
                <a:cs typeface="Arial"/>
              </a:rPr>
              <a:t>of</a:t>
            </a:r>
            <a:r>
              <a:rPr lang="en-US" sz="4400" spc="-675" dirty="0" smtClean="0">
                <a:latin typeface="Arial"/>
                <a:cs typeface="Arial"/>
              </a:rPr>
              <a:t> </a:t>
            </a:r>
            <a:r>
              <a:rPr lang="en-US" sz="4400" spc="-70" dirty="0" smtClean="0">
                <a:latin typeface="Arial"/>
                <a:cs typeface="Arial"/>
              </a:rPr>
              <a:t>genetic </a:t>
            </a:r>
            <a:r>
              <a:rPr lang="en-US" sz="4400" spc="-175" dirty="0" smtClean="0">
                <a:latin typeface="Arial"/>
                <a:cs typeface="Arial"/>
              </a:rPr>
              <a:t>diseases.</a:t>
            </a:r>
            <a:endParaRPr lang="en-US" sz="4400" dirty="0" smtClean="0">
              <a:latin typeface="Arial"/>
              <a:cs typeface="Arial"/>
            </a:endParaRPr>
          </a:p>
          <a:p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45" dirty="0" smtClean="0">
                <a:solidFill>
                  <a:srgbClr val="FF0000"/>
                </a:solidFill>
              </a:rPr>
              <a:t>Why </a:t>
            </a:r>
            <a:r>
              <a:rPr lang="en-US" spc="-90" dirty="0" smtClean="0">
                <a:solidFill>
                  <a:srgbClr val="FF0000"/>
                </a:solidFill>
              </a:rPr>
              <a:t>do</a:t>
            </a:r>
            <a:r>
              <a:rPr lang="en-US" spc="-550" dirty="0" smtClean="0">
                <a:solidFill>
                  <a:srgbClr val="FF0000"/>
                </a:solidFill>
              </a:rPr>
              <a:t> </a:t>
            </a:r>
            <a:r>
              <a:rPr lang="en-US" spc="-235" dirty="0" smtClean="0">
                <a:solidFill>
                  <a:srgbClr val="FF0000"/>
                </a:solidFill>
              </a:rPr>
              <a:t>Pedigrees?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2240280"/>
            <a:ext cx="15361920" cy="7040880"/>
          </a:xfrm>
        </p:spPr>
        <p:txBody>
          <a:bodyPr>
            <a:normAutofit/>
          </a:bodyPr>
          <a:lstStyle/>
          <a:p>
            <a:pPr marL="332740" marR="40640" indent="-320040">
              <a:lnSpc>
                <a:spcPts val="3460"/>
              </a:lnSpc>
              <a:spcBef>
                <a:spcPts val="535"/>
              </a:spcBef>
              <a:buClr>
                <a:srgbClr val="EFAC00"/>
              </a:buClr>
              <a:buSzPct val="79687"/>
              <a:buChar char=""/>
              <a:tabLst>
                <a:tab pos="332105" algn="l"/>
                <a:tab pos="332740" algn="l"/>
              </a:tabLst>
            </a:pPr>
            <a:r>
              <a:rPr lang="en-US" sz="3600" spc="-55" dirty="0" err="1" smtClean="0">
                <a:latin typeface="Arial"/>
                <a:cs typeface="Arial"/>
              </a:rPr>
              <a:t>Punnett</a:t>
            </a:r>
            <a:r>
              <a:rPr lang="en-US" sz="3600" spc="-55" dirty="0" smtClean="0">
                <a:latin typeface="Arial"/>
                <a:cs typeface="Arial"/>
              </a:rPr>
              <a:t> </a:t>
            </a:r>
            <a:r>
              <a:rPr lang="en-US" sz="3600" spc="-180" dirty="0" smtClean="0">
                <a:latin typeface="Arial"/>
                <a:cs typeface="Arial"/>
              </a:rPr>
              <a:t>squares </a:t>
            </a:r>
            <a:r>
              <a:rPr lang="en-US" sz="3600" spc="-125" dirty="0" smtClean="0">
                <a:latin typeface="Arial"/>
                <a:cs typeface="Arial"/>
              </a:rPr>
              <a:t>and </a:t>
            </a:r>
            <a:r>
              <a:rPr lang="en-US" sz="3600" spc="-120" dirty="0" smtClean="0">
                <a:latin typeface="Arial"/>
                <a:cs typeface="Arial"/>
              </a:rPr>
              <a:t>chi-square </a:t>
            </a:r>
            <a:r>
              <a:rPr lang="en-US" sz="3600" spc="-75" dirty="0" smtClean="0">
                <a:latin typeface="Arial"/>
                <a:cs typeface="Arial"/>
              </a:rPr>
              <a:t>tests </a:t>
            </a:r>
            <a:r>
              <a:rPr lang="en-US" sz="3600" spc="-40" dirty="0" smtClean="0">
                <a:latin typeface="Arial"/>
                <a:cs typeface="Arial"/>
              </a:rPr>
              <a:t>work  well </a:t>
            </a:r>
            <a:r>
              <a:rPr lang="en-US" sz="3600" spc="20" dirty="0" smtClean="0">
                <a:latin typeface="Arial"/>
                <a:cs typeface="Arial"/>
              </a:rPr>
              <a:t>for </a:t>
            </a:r>
            <a:r>
              <a:rPr lang="en-US" sz="3600" spc="-120" dirty="0" smtClean="0">
                <a:latin typeface="Arial"/>
                <a:cs typeface="Arial"/>
              </a:rPr>
              <a:t>organisms </a:t>
            </a:r>
            <a:r>
              <a:rPr lang="en-US" sz="3600" spc="35" dirty="0" smtClean="0">
                <a:latin typeface="Arial"/>
                <a:cs typeface="Arial"/>
              </a:rPr>
              <a:t>that</a:t>
            </a:r>
            <a:r>
              <a:rPr lang="en-US" sz="3600" spc="-625" dirty="0" smtClean="0">
                <a:latin typeface="Arial"/>
                <a:cs typeface="Arial"/>
              </a:rPr>
              <a:t> </a:t>
            </a:r>
            <a:r>
              <a:rPr lang="en-US" sz="3600" spc="-155" dirty="0" smtClean="0">
                <a:latin typeface="Arial"/>
                <a:cs typeface="Arial"/>
              </a:rPr>
              <a:t>have </a:t>
            </a:r>
            <a:r>
              <a:rPr lang="en-US" sz="3600" spc="-90" dirty="0" smtClean="0">
                <a:latin typeface="Arial"/>
                <a:cs typeface="Arial"/>
              </a:rPr>
              <a:t>large </a:t>
            </a:r>
            <a:r>
              <a:rPr lang="en-US" sz="3600" spc="-114" dirty="0" smtClean="0">
                <a:latin typeface="Arial"/>
                <a:cs typeface="Arial"/>
              </a:rPr>
              <a:t>numbers  </a:t>
            </a:r>
            <a:r>
              <a:rPr lang="en-US" sz="3600" spc="25" dirty="0" smtClean="0">
                <a:latin typeface="Arial"/>
                <a:cs typeface="Arial"/>
              </a:rPr>
              <a:t>of </a:t>
            </a:r>
            <a:r>
              <a:rPr lang="en-US" sz="3600" spc="-40" dirty="0" smtClean="0">
                <a:latin typeface="Arial"/>
                <a:cs typeface="Arial"/>
              </a:rPr>
              <a:t>offspring </a:t>
            </a:r>
            <a:r>
              <a:rPr lang="en-US" sz="3600" spc="-125" dirty="0" smtClean="0">
                <a:latin typeface="Arial"/>
                <a:cs typeface="Arial"/>
              </a:rPr>
              <a:t>and </a:t>
            </a:r>
            <a:r>
              <a:rPr lang="en-US" sz="3600" spc="-45" dirty="0" smtClean="0">
                <a:latin typeface="Arial"/>
                <a:cs typeface="Arial"/>
              </a:rPr>
              <a:t>controlled </a:t>
            </a:r>
            <a:r>
              <a:rPr lang="en-US" sz="3600" spc="-60" dirty="0" err="1" smtClean="0">
                <a:latin typeface="Arial"/>
                <a:cs typeface="Arial"/>
              </a:rPr>
              <a:t>matings</a:t>
            </a:r>
            <a:r>
              <a:rPr lang="en-US" sz="3600" spc="-60" dirty="0" smtClean="0">
                <a:latin typeface="Arial"/>
                <a:cs typeface="Arial"/>
              </a:rPr>
              <a:t>, </a:t>
            </a:r>
            <a:r>
              <a:rPr lang="en-US" sz="3600" spc="10" dirty="0" smtClean="0">
                <a:latin typeface="Arial"/>
                <a:cs typeface="Arial"/>
              </a:rPr>
              <a:t>but  </a:t>
            </a:r>
            <a:r>
              <a:rPr lang="en-US" sz="3600" spc="-140" dirty="0" smtClean="0">
                <a:latin typeface="Arial"/>
                <a:cs typeface="Arial"/>
              </a:rPr>
              <a:t>humans </a:t>
            </a:r>
            <a:r>
              <a:rPr lang="en-US" sz="3600" spc="-130" dirty="0" smtClean="0">
                <a:latin typeface="Arial"/>
                <a:cs typeface="Arial"/>
              </a:rPr>
              <a:t>are </a:t>
            </a:r>
            <a:r>
              <a:rPr lang="en-US" sz="3600" spc="-35" dirty="0" smtClean="0">
                <a:latin typeface="Arial"/>
                <a:cs typeface="Arial"/>
              </a:rPr>
              <a:t>quite</a:t>
            </a:r>
            <a:r>
              <a:rPr lang="en-US" sz="3600" spc="-540" dirty="0" smtClean="0">
                <a:latin typeface="Arial"/>
                <a:cs typeface="Arial"/>
              </a:rPr>
              <a:t> </a:t>
            </a:r>
            <a:r>
              <a:rPr lang="en-US" sz="3600" spc="-5" dirty="0" smtClean="0">
                <a:latin typeface="Arial"/>
                <a:cs typeface="Arial"/>
              </a:rPr>
              <a:t>different:</a:t>
            </a:r>
            <a:endParaRPr lang="en-US" sz="3600" dirty="0" smtClean="0">
              <a:latin typeface="Arial"/>
              <a:cs typeface="Arial"/>
            </a:endParaRPr>
          </a:p>
          <a:p>
            <a:pPr marL="413384" indent="-401320">
              <a:lnSpc>
                <a:spcPts val="3200"/>
              </a:lnSpc>
              <a:buClr>
                <a:srgbClr val="EFAC00"/>
              </a:buClr>
              <a:buSzPct val="79687"/>
              <a:buChar char=""/>
              <a:tabLst>
                <a:tab pos="413384" algn="l"/>
                <a:tab pos="414020" algn="l"/>
              </a:tabLst>
            </a:pPr>
            <a:r>
              <a:rPr lang="en-US" sz="3600" spc="-125" dirty="0" smtClean="0">
                <a:latin typeface="Arial"/>
                <a:cs typeface="Arial"/>
              </a:rPr>
              <a:t>1.small </a:t>
            </a:r>
            <a:r>
              <a:rPr lang="en-US" sz="3600" spc="-60" dirty="0" smtClean="0">
                <a:latin typeface="Arial"/>
                <a:cs typeface="Arial"/>
              </a:rPr>
              <a:t>families. </a:t>
            </a:r>
            <a:r>
              <a:rPr lang="en-US" sz="3600" spc="-195" dirty="0" smtClean="0">
                <a:latin typeface="Arial"/>
                <a:cs typeface="Arial"/>
              </a:rPr>
              <a:t>Even </a:t>
            </a:r>
            <a:r>
              <a:rPr lang="en-US" sz="3600" spc="-90" dirty="0" smtClean="0">
                <a:latin typeface="Arial"/>
                <a:cs typeface="Arial"/>
              </a:rPr>
              <a:t>large </a:t>
            </a:r>
            <a:r>
              <a:rPr lang="en-US" sz="3600" spc="-110" dirty="0" smtClean="0">
                <a:latin typeface="Arial"/>
                <a:cs typeface="Arial"/>
              </a:rPr>
              <a:t>human</a:t>
            </a:r>
            <a:r>
              <a:rPr lang="en-US" sz="3600" spc="-240" dirty="0" smtClean="0">
                <a:latin typeface="Arial"/>
                <a:cs typeface="Arial"/>
              </a:rPr>
              <a:t> </a:t>
            </a:r>
            <a:r>
              <a:rPr lang="en-US" sz="3600" spc="-65" dirty="0" smtClean="0">
                <a:latin typeface="Arial"/>
                <a:cs typeface="Arial"/>
              </a:rPr>
              <a:t>families </a:t>
            </a:r>
            <a:r>
              <a:rPr lang="en-US" sz="3600" spc="-155" dirty="0" smtClean="0">
                <a:latin typeface="Arial"/>
                <a:cs typeface="Arial"/>
              </a:rPr>
              <a:t>have </a:t>
            </a:r>
            <a:r>
              <a:rPr lang="en-US" sz="3600" spc="-175" dirty="0" smtClean="0">
                <a:latin typeface="Arial"/>
                <a:cs typeface="Arial"/>
              </a:rPr>
              <a:t>20 </a:t>
            </a:r>
            <a:r>
              <a:rPr lang="en-US" sz="3600" spc="-35" dirty="0" smtClean="0">
                <a:latin typeface="Arial"/>
                <a:cs typeface="Arial"/>
              </a:rPr>
              <a:t>or </a:t>
            </a:r>
            <a:r>
              <a:rPr lang="en-US" sz="3600" spc="-55" dirty="0" smtClean="0">
                <a:latin typeface="Arial"/>
                <a:cs typeface="Arial"/>
              </a:rPr>
              <a:t>fewer</a:t>
            </a:r>
            <a:r>
              <a:rPr lang="en-US" sz="3600" spc="-700" dirty="0" smtClean="0">
                <a:latin typeface="Arial"/>
                <a:cs typeface="Arial"/>
              </a:rPr>
              <a:t> </a:t>
            </a:r>
            <a:r>
              <a:rPr lang="en-US" sz="3600" spc="-70" dirty="0" smtClean="0">
                <a:latin typeface="Arial"/>
                <a:cs typeface="Arial"/>
              </a:rPr>
              <a:t>children.</a:t>
            </a:r>
            <a:endParaRPr lang="en-US" sz="3600" dirty="0" smtClean="0">
              <a:latin typeface="Arial"/>
              <a:cs typeface="Arial"/>
            </a:endParaRPr>
          </a:p>
          <a:p>
            <a:pPr marL="332740" marR="1386205" lvl="1" indent="2540">
              <a:lnSpc>
                <a:spcPts val="3460"/>
              </a:lnSpc>
              <a:spcBef>
                <a:spcPts val="240"/>
              </a:spcBef>
              <a:buAutoNum type="arabicPeriod" startAt="2"/>
              <a:tabLst>
                <a:tab pos="721995" algn="l"/>
              </a:tabLst>
            </a:pPr>
            <a:r>
              <a:rPr lang="en-US" sz="3600" spc="-55" dirty="0" smtClean="0">
                <a:latin typeface="Arial"/>
                <a:cs typeface="Arial"/>
              </a:rPr>
              <a:t>Uncontrolled</a:t>
            </a:r>
            <a:r>
              <a:rPr lang="en-US" sz="3600" spc="-295" dirty="0" smtClean="0">
                <a:latin typeface="Arial"/>
                <a:cs typeface="Arial"/>
              </a:rPr>
              <a:t> </a:t>
            </a:r>
            <a:r>
              <a:rPr lang="en-US" sz="3600" spc="-60" dirty="0" smtClean="0">
                <a:latin typeface="Arial"/>
                <a:cs typeface="Arial"/>
              </a:rPr>
              <a:t>mating,</a:t>
            </a:r>
            <a:r>
              <a:rPr lang="en-US" sz="3600" spc="-280" dirty="0" smtClean="0">
                <a:latin typeface="Arial"/>
                <a:cs typeface="Arial"/>
              </a:rPr>
              <a:t> </a:t>
            </a:r>
            <a:r>
              <a:rPr lang="en-US" sz="3600" spc="-5" dirty="0" smtClean="0">
                <a:latin typeface="Arial"/>
                <a:cs typeface="Arial"/>
              </a:rPr>
              <a:t>often</a:t>
            </a:r>
            <a:r>
              <a:rPr lang="en-US" sz="3600" spc="-285" dirty="0" smtClean="0">
                <a:latin typeface="Arial"/>
                <a:cs typeface="Arial"/>
              </a:rPr>
              <a:t> </a:t>
            </a:r>
            <a:r>
              <a:rPr lang="en-US" sz="3600" spc="35" dirty="0" smtClean="0">
                <a:latin typeface="Arial"/>
                <a:cs typeface="Arial"/>
              </a:rPr>
              <a:t>with  </a:t>
            </a:r>
            <a:r>
              <a:rPr lang="en-US" sz="3600" spc="-75" dirty="0" smtClean="0">
                <a:latin typeface="Arial"/>
                <a:cs typeface="Arial"/>
              </a:rPr>
              <a:t>heterozygote.</a:t>
            </a:r>
            <a:endParaRPr lang="en-US" sz="3600" dirty="0" smtClean="0">
              <a:latin typeface="Arial"/>
              <a:cs typeface="Arial"/>
            </a:endParaRPr>
          </a:p>
          <a:p>
            <a:pPr marL="708660" lvl="1" indent="-374015">
              <a:lnSpc>
                <a:spcPts val="3400"/>
              </a:lnSpc>
              <a:buAutoNum type="arabicPeriod" startAt="2"/>
              <a:tabLst>
                <a:tab pos="709295" algn="l"/>
              </a:tabLst>
            </a:pPr>
            <a:r>
              <a:rPr lang="en-US" sz="3600" spc="-114" dirty="0" smtClean="0">
                <a:latin typeface="Arial"/>
                <a:cs typeface="Arial"/>
              </a:rPr>
              <a:t>Failure</a:t>
            </a:r>
            <a:r>
              <a:rPr lang="en-US" sz="3600" spc="-285" dirty="0" smtClean="0">
                <a:latin typeface="Arial"/>
                <a:cs typeface="Arial"/>
              </a:rPr>
              <a:t> </a:t>
            </a:r>
            <a:r>
              <a:rPr lang="en-US" sz="3600" spc="70" dirty="0" smtClean="0">
                <a:latin typeface="Arial"/>
                <a:cs typeface="Arial"/>
              </a:rPr>
              <a:t>to</a:t>
            </a:r>
            <a:r>
              <a:rPr lang="en-US" sz="3600" spc="-250" dirty="0" smtClean="0">
                <a:latin typeface="Arial"/>
                <a:cs typeface="Arial"/>
              </a:rPr>
              <a:t> </a:t>
            </a:r>
            <a:r>
              <a:rPr lang="en-US" sz="3600" spc="25" dirty="0" smtClean="0">
                <a:latin typeface="Arial"/>
                <a:cs typeface="Arial"/>
              </a:rPr>
              <a:t>truthfully</a:t>
            </a:r>
            <a:r>
              <a:rPr lang="en-US" sz="3600" spc="-275" dirty="0" smtClean="0">
                <a:latin typeface="Arial"/>
                <a:cs typeface="Arial"/>
              </a:rPr>
              <a:t> </a:t>
            </a:r>
            <a:r>
              <a:rPr lang="en-US" sz="3600" dirty="0" smtClean="0">
                <a:latin typeface="Arial"/>
                <a:cs typeface="Arial"/>
              </a:rPr>
              <a:t>identify</a:t>
            </a:r>
            <a:r>
              <a:rPr lang="en-US" sz="3600" spc="-280" dirty="0" smtClean="0">
                <a:latin typeface="Arial"/>
                <a:cs typeface="Arial"/>
              </a:rPr>
              <a:t> </a:t>
            </a:r>
            <a:r>
              <a:rPr lang="en-US" sz="3600" spc="-90" dirty="0" smtClean="0">
                <a:latin typeface="Arial"/>
                <a:cs typeface="Arial"/>
              </a:rPr>
              <a:t>parentage.</a:t>
            </a:r>
            <a:endParaRPr lang="en-US" sz="3600" dirty="0" smtClean="0">
              <a:latin typeface="Arial"/>
              <a:cs typeface="Arial"/>
            </a:endParaRPr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0" y="480378"/>
            <a:ext cx="12001500" cy="1143000"/>
          </a:xfrm>
        </p:spPr>
        <p:txBody>
          <a:bodyPr>
            <a:noAutofit/>
          </a:bodyPr>
          <a:lstStyle/>
          <a:p>
            <a:r>
              <a:rPr lang="en-US" sz="6000" spc="-105" dirty="0" smtClean="0">
                <a:solidFill>
                  <a:srgbClr val="FF0000"/>
                </a:solidFill>
              </a:rPr>
              <a:t>Individuals</a:t>
            </a:r>
            <a:r>
              <a:rPr lang="en-US" sz="6000" spc="-300" dirty="0" smtClean="0">
                <a:solidFill>
                  <a:srgbClr val="FF0000"/>
                </a:solidFill>
              </a:rPr>
              <a:t> </a:t>
            </a:r>
            <a:r>
              <a:rPr lang="en-US" sz="6000" spc="-110" dirty="0" smtClean="0">
                <a:solidFill>
                  <a:srgbClr val="FF0000"/>
                </a:solidFill>
              </a:rPr>
              <a:t>may</a:t>
            </a:r>
            <a:r>
              <a:rPr lang="en-US" sz="6000" spc="-280" dirty="0" smtClean="0">
                <a:solidFill>
                  <a:srgbClr val="FF0000"/>
                </a:solidFill>
              </a:rPr>
              <a:t> </a:t>
            </a:r>
            <a:r>
              <a:rPr lang="en-US" sz="6000" spc="-110" dirty="0" smtClean="0">
                <a:solidFill>
                  <a:srgbClr val="FF0000"/>
                </a:solidFill>
              </a:rPr>
              <a:t>wish</a:t>
            </a:r>
            <a:r>
              <a:rPr lang="en-US" sz="6000" spc="-285" dirty="0" smtClean="0">
                <a:solidFill>
                  <a:srgbClr val="FF0000"/>
                </a:solidFill>
              </a:rPr>
              <a:t> </a:t>
            </a:r>
            <a:r>
              <a:rPr lang="en-US" sz="6000" spc="80" dirty="0" smtClean="0">
                <a:solidFill>
                  <a:srgbClr val="FF0000"/>
                </a:solidFill>
              </a:rPr>
              <a:t>to</a:t>
            </a:r>
            <a:r>
              <a:rPr lang="en-US" sz="6000" spc="-290" dirty="0" smtClean="0">
                <a:solidFill>
                  <a:srgbClr val="FF0000"/>
                </a:solidFill>
              </a:rPr>
              <a:t> </a:t>
            </a:r>
            <a:r>
              <a:rPr lang="en-US" sz="6000" spc="-145" dirty="0" smtClean="0">
                <a:solidFill>
                  <a:srgbClr val="FF0000"/>
                </a:solidFill>
              </a:rPr>
              <a:t>be</a:t>
            </a:r>
            <a:r>
              <a:rPr lang="en-US" sz="6000" spc="-280" dirty="0" smtClean="0">
                <a:solidFill>
                  <a:srgbClr val="FF0000"/>
                </a:solidFill>
              </a:rPr>
              <a:t> </a:t>
            </a:r>
            <a:r>
              <a:rPr lang="en-US" sz="6000" spc="-65" dirty="0" smtClean="0">
                <a:solidFill>
                  <a:srgbClr val="FF0000"/>
                </a:solidFill>
              </a:rPr>
              <a:t>tested</a:t>
            </a:r>
            <a:r>
              <a:rPr lang="en-US" sz="6000" spc="-280" dirty="0" smtClean="0">
                <a:solidFill>
                  <a:srgbClr val="FF0000"/>
                </a:solidFill>
              </a:rPr>
              <a:t> </a:t>
            </a:r>
            <a:r>
              <a:rPr lang="en-US" sz="6000" spc="-100" dirty="0" smtClean="0">
                <a:solidFill>
                  <a:srgbClr val="FF0000"/>
                </a:solidFill>
              </a:rPr>
              <a:t>if: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423160"/>
            <a:ext cx="14767560" cy="5143500"/>
          </a:xfrm>
        </p:spPr>
        <p:txBody>
          <a:bodyPr/>
          <a:lstStyle/>
          <a:p>
            <a:pPr marL="332740" indent="-320675">
              <a:spcBef>
                <a:spcPts val="95"/>
              </a:spcBef>
              <a:buClr>
                <a:srgbClr val="EFAC00"/>
              </a:buClr>
              <a:buSzPct val="80357"/>
              <a:buChar char=""/>
              <a:tabLst>
                <a:tab pos="332740" algn="l"/>
                <a:tab pos="333375" algn="l"/>
              </a:tabLst>
            </a:pPr>
            <a:r>
              <a:rPr lang="en-US" sz="4800" spc="-105" dirty="0" smtClean="0">
                <a:latin typeface="Arial"/>
                <a:cs typeface="Arial"/>
              </a:rPr>
              <a:t>A.)There</a:t>
            </a:r>
            <a:r>
              <a:rPr lang="en-US" sz="4800" spc="-225" dirty="0" smtClean="0">
                <a:latin typeface="Arial"/>
                <a:cs typeface="Arial"/>
              </a:rPr>
              <a:t> </a:t>
            </a:r>
            <a:r>
              <a:rPr lang="en-US" sz="4800" spc="-125" dirty="0" smtClean="0">
                <a:latin typeface="Arial"/>
                <a:cs typeface="Arial"/>
              </a:rPr>
              <a:t>is</a:t>
            </a:r>
            <a:r>
              <a:rPr lang="en-US" sz="4800" spc="-215" dirty="0" smtClean="0">
                <a:latin typeface="Arial"/>
                <a:cs typeface="Arial"/>
              </a:rPr>
              <a:t> </a:t>
            </a:r>
            <a:r>
              <a:rPr lang="en-US" sz="4800" spc="-190" dirty="0" smtClean="0">
                <a:latin typeface="Arial"/>
                <a:cs typeface="Arial"/>
              </a:rPr>
              <a:t>a</a:t>
            </a:r>
            <a:r>
              <a:rPr lang="en-US" sz="4800" spc="-204" dirty="0" smtClean="0">
                <a:latin typeface="Arial"/>
                <a:cs typeface="Arial"/>
              </a:rPr>
              <a:t> </a:t>
            </a:r>
            <a:r>
              <a:rPr lang="en-US" sz="4800" spc="-20" dirty="0" smtClean="0">
                <a:latin typeface="Arial"/>
                <a:cs typeface="Arial"/>
              </a:rPr>
              <a:t>family</a:t>
            </a:r>
            <a:r>
              <a:rPr lang="en-US" sz="4800" spc="-204" dirty="0" smtClean="0">
                <a:latin typeface="Arial"/>
                <a:cs typeface="Arial"/>
              </a:rPr>
              <a:t> </a:t>
            </a:r>
            <a:r>
              <a:rPr lang="en-US" sz="4800" spc="-40" dirty="0" smtClean="0">
                <a:latin typeface="Arial"/>
                <a:cs typeface="Arial"/>
              </a:rPr>
              <a:t>history</a:t>
            </a:r>
            <a:r>
              <a:rPr lang="en-US" sz="4800" spc="-215" dirty="0" smtClean="0">
                <a:latin typeface="Arial"/>
                <a:cs typeface="Arial"/>
              </a:rPr>
              <a:t> </a:t>
            </a:r>
            <a:r>
              <a:rPr lang="en-US" sz="4800" spc="15" dirty="0" smtClean="0">
                <a:latin typeface="Arial"/>
                <a:cs typeface="Arial"/>
              </a:rPr>
              <a:t>of</a:t>
            </a:r>
            <a:r>
              <a:rPr lang="en-US" sz="4800" spc="-215" dirty="0" smtClean="0">
                <a:latin typeface="Arial"/>
                <a:cs typeface="Arial"/>
              </a:rPr>
              <a:t> </a:t>
            </a:r>
            <a:r>
              <a:rPr lang="en-US" sz="4800" spc="-110" dirty="0" smtClean="0">
                <a:latin typeface="Arial"/>
                <a:cs typeface="Arial"/>
              </a:rPr>
              <a:t>one</a:t>
            </a:r>
            <a:r>
              <a:rPr lang="en-US" sz="4800" spc="-210" dirty="0" smtClean="0">
                <a:latin typeface="Arial"/>
                <a:cs typeface="Arial"/>
              </a:rPr>
              <a:t> </a:t>
            </a:r>
            <a:r>
              <a:rPr lang="en-US" sz="4800" spc="-95" dirty="0" smtClean="0">
                <a:latin typeface="Arial"/>
                <a:cs typeface="Arial"/>
              </a:rPr>
              <a:t>specific</a:t>
            </a:r>
            <a:r>
              <a:rPr lang="en-US" sz="4800" spc="-220" dirty="0" smtClean="0">
                <a:latin typeface="Arial"/>
                <a:cs typeface="Arial"/>
              </a:rPr>
              <a:t> </a:t>
            </a:r>
            <a:r>
              <a:rPr lang="en-US" sz="4800" spc="-145" dirty="0" smtClean="0">
                <a:latin typeface="Arial"/>
                <a:cs typeface="Arial"/>
              </a:rPr>
              <a:t>disease.</a:t>
            </a:r>
            <a:endParaRPr lang="en-US" sz="4800" dirty="0" smtClean="0">
              <a:latin typeface="Arial"/>
              <a:cs typeface="Arial"/>
            </a:endParaRPr>
          </a:p>
          <a:p>
            <a:pPr marL="332740" indent="-320675">
              <a:buClr>
                <a:srgbClr val="EFAC00"/>
              </a:buClr>
              <a:buSzPct val="80357"/>
              <a:buChar char=""/>
              <a:tabLst>
                <a:tab pos="332740" algn="l"/>
                <a:tab pos="333375" algn="l"/>
              </a:tabLst>
            </a:pPr>
            <a:r>
              <a:rPr lang="en-US" sz="4800" spc="-120" dirty="0" smtClean="0">
                <a:latin typeface="Arial"/>
                <a:cs typeface="Arial"/>
              </a:rPr>
              <a:t>B.)</a:t>
            </a:r>
            <a:r>
              <a:rPr lang="en-US" sz="4800" spc="-409" dirty="0" smtClean="0">
                <a:latin typeface="Arial"/>
                <a:cs typeface="Arial"/>
              </a:rPr>
              <a:t> </a:t>
            </a:r>
            <a:r>
              <a:rPr lang="en-US" sz="4800" spc="-125" dirty="0" smtClean="0">
                <a:latin typeface="Arial"/>
                <a:cs typeface="Arial"/>
              </a:rPr>
              <a:t>They</a:t>
            </a:r>
            <a:r>
              <a:rPr lang="en-US" sz="4800" spc="-220" dirty="0" smtClean="0">
                <a:latin typeface="Arial"/>
                <a:cs typeface="Arial"/>
              </a:rPr>
              <a:t> </a:t>
            </a:r>
            <a:r>
              <a:rPr lang="en-US" sz="4800" spc="-114" dirty="0" smtClean="0">
                <a:latin typeface="Arial"/>
                <a:cs typeface="Arial"/>
              </a:rPr>
              <a:t>show</a:t>
            </a:r>
            <a:r>
              <a:rPr lang="en-US" sz="4800" spc="-220" dirty="0" smtClean="0">
                <a:latin typeface="Arial"/>
                <a:cs typeface="Arial"/>
              </a:rPr>
              <a:t> </a:t>
            </a:r>
            <a:r>
              <a:rPr lang="en-US" sz="4800" spc="-80" dirty="0" smtClean="0">
                <a:latin typeface="Arial"/>
                <a:cs typeface="Arial"/>
              </a:rPr>
              <a:t>symptoms</a:t>
            </a:r>
            <a:r>
              <a:rPr lang="en-US" sz="4800" spc="-200" dirty="0" smtClean="0">
                <a:latin typeface="Arial"/>
                <a:cs typeface="Arial"/>
              </a:rPr>
              <a:t> </a:t>
            </a:r>
            <a:r>
              <a:rPr lang="en-US" sz="4800" spc="20" dirty="0" smtClean="0">
                <a:latin typeface="Arial"/>
                <a:cs typeface="Arial"/>
              </a:rPr>
              <a:t>of</a:t>
            </a:r>
            <a:r>
              <a:rPr lang="en-US" sz="4800" spc="-220" dirty="0" smtClean="0">
                <a:latin typeface="Arial"/>
                <a:cs typeface="Arial"/>
              </a:rPr>
              <a:t> </a:t>
            </a:r>
            <a:r>
              <a:rPr lang="en-US" sz="4800" spc="-190" dirty="0" smtClean="0">
                <a:latin typeface="Arial"/>
                <a:cs typeface="Arial"/>
              </a:rPr>
              <a:t>a</a:t>
            </a:r>
            <a:r>
              <a:rPr lang="en-US" sz="4800" spc="-210" dirty="0" smtClean="0">
                <a:latin typeface="Arial"/>
                <a:cs typeface="Arial"/>
              </a:rPr>
              <a:t> </a:t>
            </a:r>
            <a:r>
              <a:rPr lang="en-US" sz="4800" spc="-65" dirty="0" smtClean="0">
                <a:latin typeface="Arial"/>
                <a:cs typeface="Arial"/>
              </a:rPr>
              <a:t>genetic</a:t>
            </a:r>
            <a:r>
              <a:rPr lang="en-US" sz="4800" spc="-229" dirty="0" smtClean="0">
                <a:latin typeface="Arial"/>
                <a:cs typeface="Arial"/>
              </a:rPr>
              <a:t> </a:t>
            </a:r>
            <a:r>
              <a:rPr lang="en-US" sz="4800" spc="-85" dirty="0" smtClean="0">
                <a:latin typeface="Arial"/>
                <a:cs typeface="Arial"/>
              </a:rPr>
              <a:t>disorder,</a:t>
            </a:r>
            <a:endParaRPr lang="en-US" sz="4800" dirty="0" smtClean="0">
              <a:latin typeface="Arial"/>
              <a:cs typeface="Arial"/>
            </a:endParaRPr>
          </a:p>
          <a:p>
            <a:pPr marL="332740" marR="17145" indent="-320675">
              <a:buClr>
                <a:srgbClr val="EFAC00"/>
              </a:buClr>
              <a:buSzPct val="80357"/>
              <a:buChar char=""/>
              <a:tabLst>
                <a:tab pos="332740" algn="l"/>
                <a:tab pos="333375" algn="l"/>
              </a:tabLst>
            </a:pPr>
            <a:r>
              <a:rPr lang="en-US" sz="4800" spc="-175" dirty="0" smtClean="0">
                <a:latin typeface="Arial"/>
                <a:cs typeface="Arial"/>
              </a:rPr>
              <a:t>C.)</a:t>
            </a:r>
            <a:r>
              <a:rPr lang="en-US" sz="4800" spc="-405" dirty="0" smtClean="0">
                <a:latin typeface="Arial"/>
                <a:cs typeface="Arial"/>
              </a:rPr>
              <a:t> </a:t>
            </a:r>
            <a:r>
              <a:rPr lang="en-US" sz="4800" spc="-125" dirty="0" smtClean="0">
                <a:latin typeface="Arial"/>
                <a:cs typeface="Arial"/>
              </a:rPr>
              <a:t>They</a:t>
            </a:r>
            <a:r>
              <a:rPr lang="en-US" sz="4800" spc="-220" dirty="0" smtClean="0">
                <a:latin typeface="Arial"/>
                <a:cs typeface="Arial"/>
              </a:rPr>
              <a:t> </a:t>
            </a:r>
            <a:r>
              <a:rPr lang="en-US" sz="4800" spc="-120" dirty="0" smtClean="0">
                <a:latin typeface="Arial"/>
                <a:cs typeface="Arial"/>
              </a:rPr>
              <a:t>are</a:t>
            </a:r>
            <a:r>
              <a:rPr lang="en-US" sz="4800" spc="-225" dirty="0" smtClean="0">
                <a:latin typeface="Arial"/>
                <a:cs typeface="Arial"/>
              </a:rPr>
              <a:t> </a:t>
            </a:r>
            <a:r>
              <a:rPr lang="en-US" sz="4800" spc="-114" dirty="0" smtClean="0">
                <a:latin typeface="Arial"/>
                <a:cs typeface="Arial"/>
              </a:rPr>
              <a:t>concerned</a:t>
            </a:r>
            <a:r>
              <a:rPr lang="en-US" sz="4800" spc="-225" dirty="0" smtClean="0">
                <a:latin typeface="Arial"/>
                <a:cs typeface="Arial"/>
              </a:rPr>
              <a:t> </a:t>
            </a:r>
            <a:r>
              <a:rPr lang="en-US" sz="4800" spc="-50" dirty="0" smtClean="0">
                <a:latin typeface="Arial"/>
                <a:cs typeface="Arial"/>
              </a:rPr>
              <a:t>about</a:t>
            </a:r>
            <a:r>
              <a:rPr lang="en-US" sz="4800" spc="-204" dirty="0" smtClean="0">
                <a:latin typeface="Arial"/>
                <a:cs typeface="Arial"/>
              </a:rPr>
              <a:t> </a:t>
            </a:r>
            <a:r>
              <a:rPr lang="en-US" sz="4800" spc="-135" dirty="0" smtClean="0">
                <a:latin typeface="Arial"/>
                <a:cs typeface="Arial"/>
              </a:rPr>
              <a:t>passing</a:t>
            </a:r>
            <a:r>
              <a:rPr lang="en-US" sz="4800" spc="-185" dirty="0" smtClean="0">
                <a:latin typeface="Arial"/>
                <a:cs typeface="Arial"/>
              </a:rPr>
              <a:t> </a:t>
            </a:r>
            <a:r>
              <a:rPr lang="en-US" sz="4800" spc="-80" dirty="0" smtClean="0">
                <a:latin typeface="Arial"/>
                <a:cs typeface="Arial"/>
              </a:rPr>
              <a:t>on</a:t>
            </a:r>
            <a:r>
              <a:rPr lang="en-US" sz="4800" spc="-220" dirty="0" smtClean="0">
                <a:latin typeface="Arial"/>
                <a:cs typeface="Arial"/>
              </a:rPr>
              <a:t> </a:t>
            </a:r>
            <a:r>
              <a:rPr lang="en-US" sz="4800" spc="-190" dirty="0" smtClean="0">
                <a:latin typeface="Arial"/>
                <a:cs typeface="Arial"/>
              </a:rPr>
              <a:t>a</a:t>
            </a:r>
            <a:r>
              <a:rPr lang="en-US" sz="4800" spc="-210" dirty="0" smtClean="0">
                <a:latin typeface="Arial"/>
                <a:cs typeface="Arial"/>
              </a:rPr>
              <a:t> </a:t>
            </a:r>
            <a:r>
              <a:rPr lang="en-US" sz="4800" spc="-65" dirty="0" smtClean="0">
                <a:latin typeface="Arial"/>
                <a:cs typeface="Arial"/>
              </a:rPr>
              <a:t>genetic  </a:t>
            </a:r>
            <a:r>
              <a:rPr lang="en-US" sz="4800" spc="-50" dirty="0" smtClean="0">
                <a:latin typeface="Arial"/>
                <a:cs typeface="Arial"/>
              </a:rPr>
              <a:t>problem </a:t>
            </a:r>
            <a:r>
              <a:rPr lang="en-US" sz="4800" spc="60" dirty="0" smtClean="0">
                <a:latin typeface="Arial"/>
                <a:cs typeface="Arial"/>
              </a:rPr>
              <a:t>to</a:t>
            </a:r>
            <a:r>
              <a:rPr lang="en-US" sz="4800" spc="-590" dirty="0" smtClean="0">
                <a:latin typeface="Arial"/>
                <a:cs typeface="Arial"/>
              </a:rPr>
              <a:t> </a:t>
            </a:r>
            <a:r>
              <a:rPr lang="en-US" sz="4800" spc="-10" dirty="0" smtClean="0">
                <a:latin typeface="Arial"/>
                <a:cs typeface="Arial"/>
              </a:rPr>
              <a:t>their </a:t>
            </a:r>
            <a:r>
              <a:rPr lang="en-US" sz="4800" spc="-65" dirty="0" smtClean="0">
                <a:latin typeface="Arial"/>
                <a:cs typeface="Arial"/>
              </a:rPr>
              <a:t>children.</a:t>
            </a:r>
            <a:endParaRPr lang="en-US" sz="4800" dirty="0" smtClean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sp>
        <p:nvSpPr>
          <p:cNvPr id="6" name="object 2"/>
          <p:cNvSpPr>
            <a:spLocks noGrp="1"/>
          </p:cNvSpPr>
          <p:nvPr>
            <p:ph type="title"/>
          </p:nvPr>
        </p:nvSpPr>
        <p:spPr>
          <a:xfrm>
            <a:off x="3954780" y="343218"/>
            <a:ext cx="82296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object 3"/>
          <p:cNvSpPr/>
          <p:nvPr/>
        </p:nvSpPr>
        <p:spPr>
          <a:xfrm>
            <a:off x="858010" y="2864374"/>
            <a:ext cx="6502909" cy="60738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/>
        </p:nvSpPr>
        <p:spPr>
          <a:xfrm>
            <a:off x="9654538" y="2599208"/>
            <a:ext cx="7101841" cy="67962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583180"/>
            <a:ext cx="16276320" cy="6355080"/>
          </a:xfrm>
        </p:spPr>
        <p:txBody>
          <a:bodyPr>
            <a:normAutofit fontScale="77500" lnSpcReduction="20000"/>
          </a:bodyPr>
          <a:lstStyle/>
          <a:p>
            <a:pPr marL="403860" indent="-391795">
              <a:lnSpc>
                <a:spcPts val="2790"/>
              </a:lnSpc>
              <a:spcBef>
                <a:spcPts val="100"/>
              </a:spcBef>
              <a:buClr>
                <a:srgbClr val="EFAC00"/>
              </a:buClr>
              <a:buSzPct val="93750"/>
              <a:buFont typeface="Wingdings"/>
              <a:buChar char=""/>
              <a:tabLst>
                <a:tab pos="403860" algn="l"/>
                <a:tab pos="404495" algn="l"/>
              </a:tabLst>
            </a:pPr>
            <a:r>
              <a:rPr lang="en-US" sz="3600" spc="-60" dirty="0" err="1" smtClean="0">
                <a:latin typeface="Arial"/>
                <a:cs typeface="Arial"/>
              </a:rPr>
              <a:t>Autosomal</a:t>
            </a:r>
            <a:r>
              <a:rPr lang="en-US" sz="3600" spc="-195" dirty="0" smtClean="0">
                <a:latin typeface="Arial"/>
                <a:cs typeface="Arial"/>
              </a:rPr>
              <a:t> </a:t>
            </a:r>
            <a:r>
              <a:rPr lang="en-US" sz="3600" spc="-125" dirty="0" smtClean="0">
                <a:latin typeface="Arial"/>
                <a:cs typeface="Arial"/>
              </a:rPr>
              <a:t>means</a:t>
            </a:r>
            <a:r>
              <a:rPr lang="en-US" sz="3600" spc="-200" dirty="0" smtClean="0">
                <a:latin typeface="Arial"/>
                <a:cs typeface="Arial"/>
              </a:rPr>
              <a:t> </a:t>
            </a:r>
            <a:r>
              <a:rPr lang="en-US" sz="3600" spc="-35" dirty="0" smtClean="0">
                <a:latin typeface="Arial"/>
                <a:cs typeface="Arial"/>
              </a:rPr>
              <a:t>inherited</a:t>
            </a:r>
            <a:r>
              <a:rPr lang="en-US" sz="3600" spc="-165" dirty="0" smtClean="0">
                <a:latin typeface="Arial"/>
                <a:cs typeface="Arial"/>
              </a:rPr>
              <a:t> </a:t>
            </a:r>
            <a:r>
              <a:rPr lang="en-US" sz="3600" spc="-65" dirty="0" smtClean="0">
                <a:latin typeface="Arial"/>
                <a:cs typeface="Arial"/>
              </a:rPr>
              <a:t>on</a:t>
            </a:r>
            <a:r>
              <a:rPr lang="en-US" sz="3600" spc="-204" dirty="0" smtClean="0">
                <a:latin typeface="Arial"/>
                <a:cs typeface="Arial"/>
              </a:rPr>
              <a:t> </a:t>
            </a:r>
            <a:r>
              <a:rPr lang="en-US" sz="3600" spc="-80" dirty="0" smtClean="0">
                <a:latin typeface="Arial"/>
                <a:cs typeface="Arial"/>
              </a:rPr>
              <a:t>chromosome</a:t>
            </a:r>
            <a:r>
              <a:rPr lang="en-US" sz="3600" spc="-220" dirty="0" smtClean="0">
                <a:latin typeface="Arial"/>
                <a:cs typeface="Arial"/>
              </a:rPr>
              <a:t> </a:t>
            </a:r>
            <a:r>
              <a:rPr lang="en-US" sz="3600" spc="-140" dirty="0" smtClean="0">
                <a:latin typeface="Arial"/>
                <a:cs typeface="Arial"/>
              </a:rPr>
              <a:t>1-22</a:t>
            </a:r>
            <a:r>
              <a:rPr lang="en-US" sz="3600" spc="-204" dirty="0" smtClean="0">
                <a:latin typeface="Arial"/>
                <a:cs typeface="Arial"/>
              </a:rPr>
              <a:t> </a:t>
            </a:r>
            <a:r>
              <a:rPr lang="en-US" sz="3600" spc="-40" dirty="0" smtClean="0">
                <a:latin typeface="Arial"/>
                <a:cs typeface="Arial"/>
              </a:rPr>
              <a:t>while</a:t>
            </a:r>
            <a:r>
              <a:rPr lang="en-US" sz="3600" spc="-145" dirty="0" smtClean="0">
                <a:latin typeface="Arial"/>
                <a:cs typeface="Arial"/>
              </a:rPr>
              <a:t> </a:t>
            </a:r>
            <a:r>
              <a:rPr lang="en-US" sz="3600" spc="-125" dirty="0" smtClean="0">
                <a:latin typeface="Arial"/>
                <a:cs typeface="Arial"/>
              </a:rPr>
              <a:t>sex-</a:t>
            </a:r>
            <a:r>
              <a:rPr lang="en-US" sz="3600" spc="-55" dirty="0" smtClean="0">
                <a:latin typeface="Arial"/>
                <a:cs typeface="Arial"/>
              </a:rPr>
              <a:t>linked</a:t>
            </a:r>
            <a:r>
              <a:rPr lang="en-US" sz="3600" spc="-165" dirty="0" smtClean="0">
                <a:latin typeface="Arial"/>
                <a:cs typeface="Arial"/>
              </a:rPr>
              <a:t> </a:t>
            </a:r>
            <a:r>
              <a:rPr lang="en-US" sz="3600" spc="-125" dirty="0" smtClean="0">
                <a:latin typeface="Arial"/>
                <a:cs typeface="Arial"/>
              </a:rPr>
              <a:t>means</a:t>
            </a:r>
            <a:r>
              <a:rPr lang="en-US" sz="3600" spc="-195" dirty="0" smtClean="0">
                <a:latin typeface="Arial"/>
                <a:cs typeface="Arial"/>
              </a:rPr>
              <a:t> </a:t>
            </a:r>
            <a:r>
              <a:rPr lang="en-US" sz="3600" spc="-35" dirty="0" smtClean="0">
                <a:latin typeface="Arial"/>
                <a:cs typeface="Arial"/>
              </a:rPr>
              <a:t>inherited</a:t>
            </a:r>
            <a:r>
              <a:rPr lang="en-US" sz="3600" spc="-150" dirty="0" smtClean="0">
                <a:latin typeface="Arial"/>
                <a:cs typeface="Arial"/>
              </a:rPr>
              <a:t> </a:t>
            </a:r>
            <a:r>
              <a:rPr lang="en-US" sz="3600" spc="-65" dirty="0" smtClean="0">
                <a:latin typeface="Arial"/>
                <a:cs typeface="Arial"/>
              </a:rPr>
              <a:t>on</a:t>
            </a:r>
            <a:r>
              <a:rPr lang="en-US" sz="3600" spc="-200" dirty="0" smtClean="0">
                <a:latin typeface="Arial"/>
                <a:cs typeface="Arial"/>
              </a:rPr>
              <a:t> </a:t>
            </a:r>
            <a:r>
              <a:rPr lang="en-US" sz="3600" spc="-30" dirty="0" smtClean="0">
                <a:latin typeface="Arial"/>
                <a:cs typeface="Arial"/>
              </a:rPr>
              <a:t>either</a:t>
            </a:r>
            <a:r>
              <a:rPr lang="en-US" sz="3600" spc="-254" dirty="0" smtClean="0">
                <a:latin typeface="Arial"/>
                <a:cs typeface="Arial"/>
              </a:rPr>
              <a:t> </a:t>
            </a:r>
            <a:r>
              <a:rPr lang="en-US" sz="3600" spc="-200" dirty="0" smtClean="0">
                <a:latin typeface="Arial"/>
                <a:cs typeface="Arial"/>
              </a:rPr>
              <a:t>X</a:t>
            </a:r>
            <a:r>
              <a:rPr lang="en-US" sz="3600" spc="-190" dirty="0" smtClean="0">
                <a:latin typeface="Arial"/>
                <a:cs typeface="Arial"/>
              </a:rPr>
              <a:t> </a:t>
            </a:r>
            <a:r>
              <a:rPr lang="en-US" sz="3600" spc="-30" dirty="0" smtClean="0">
                <a:latin typeface="Arial"/>
                <a:cs typeface="Arial"/>
              </a:rPr>
              <a:t>or</a:t>
            </a:r>
            <a:r>
              <a:rPr lang="en-US" sz="3600" spc="-475" dirty="0" smtClean="0">
                <a:latin typeface="Arial"/>
                <a:cs typeface="Arial"/>
              </a:rPr>
              <a:t> </a:t>
            </a:r>
            <a:r>
              <a:rPr lang="en-US" sz="3600" spc="-175" dirty="0" smtClean="0">
                <a:latin typeface="Arial"/>
                <a:cs typeface="Arial"/>
              </a:rPr>
              <a:t>Y</a:t>
            </a:r>
            <a:r>
              <a:rPr lang="en-US" sz="3600" spc="-200" dirty="0" smtClean="0">
                <a:latin typeface="Arial"/>
                <a:cs typeface="Arial"/>
              </a:rPr>
              <a:t> </a:t>
            </a:r>
            <a:r>
              <a:rPr lang="en-US" sz="3600" spc="-75" dirty="0" smtClean="0">
                <a:latin typeface="Arial"/>
                <a:cs typeface="Arial"/>
              </a:rPr>
              <a:t>chromosome.</a:t>
            </a:r>
            <a:endParaRPr lang="en-US" sz="3600" dirty="0" smtClean="0">
              <a:latin typeface="Arial"/>
              <a:cs typeface="Arial"/>
            </a:endParaRPr>
          </a:p>
          <a:p>
            <a:pPr marL="332740" indent="-320040">
              <a:lnSpc>
                <a:spcPts val="2735"/>
              </a:lnSpc>
              <a:buClr>
                <a:srgbClr val="EFAC00"/>
              </a:buClr>
              <a:buSzPct val="79166"/>
              <a:buChar char=""/>
              <a:tabLst>
                <a:tab pos="332105" algn="l"/>
                <a:tab pos="332740" algn="l"/>
              </a:tabLst>
            </a:pPr>
            <a:endParaRPr lang="en-US" sz="3600" spc="-60" dirty="0" smtClean="0">
              <a:latin typeface="Arial"/>
              <a:cs typeface="Arial"/>
            </a:endParaRPr>
          </a:p>
          <a:p>
            <a:pPr marL="332740" indent="-320040">
              <a:lnSpc>
                <a:spcPts val="2735"/>
              </a:lnSpc>
              <a:buClr>
                <a:srgbClr val="EFAC00"/>
              </a:buClr>
              <a:buSzPct val="79166"/>
              <a:buChar char=""/>
              <a:tabLst>
                <a:tab pos="332105" algn="l"/>
                <a:tab pos="332740" algn="l"/>
              </a:tabLst>
            </a:pPr>
            <a:r>
              <a:rPr lang="en-US" sz="3600" spc="-60" dirty="0" err="1" smtClean="0">
                <a:latin typeface="Arial"/>
                <a:cs typeface="Arial"/>
              </a:rPr>
              <a:t>Autosomal</a:t>
            </a:r>
            <a:r>
              <a:rPr lang="en-US" sz="3600" spc="-200" dirty="0" smtClean="0">
                <a:latin typeface="Arial"/>
                <a:cs typeface="Arial"/>
              </a:rPr>
              <a:t> </a:t>
            </a:r>
            <a:r>
              <a:rPr lang="en-US" sz="3600" spc="-125" dirty="0" smtClean="0">
                <a:latin typeface="Arial"/>
                <a:cs typeface="Arial"/>
              </a:rPr>
              <a:t>recessive</a:t>
            </a:r>
            <a:endParaRPr lang="en-US" sz="3600" dirty="0" smtClean="0">
              <a:latin typeface="Arial"/>
              <a:cs typeface="Arial"/>
            </a:endParaRPr>
          </a:p>
          <a:p>
            <a:pPr marL="623570" lvl="1" indent="-273685">
              <a:lnSpc>
                <a:spcPts val="2735"/>
              </a:lnSpc>
              <a:spcBef>
                <a:spcPts val="290"/>
              </a:spcBef>
              <a:buClr>
                <a:srgbClr val="5FB5CC"/>
              </a:buClr>
              <a:buSzPct val="89583"/>
              <a:buFont typeface="Wingdings"/>
              <a:buChar char=""/>
              <a:tabLst>
                <a:tab pos="623570" algn="l"/>
                <a:tab pos="624205" algn="l"/>
              </a:tabLst>
            </a:pPr>
            <a:r>
              <a:rPr lang="en-US" sz="3600" spc="-60" dirty="0" smtClean="0">
                <a:latin typeface="Arial"/>
                <a:cs typeface="Arial"/>
              </a:rPr>
              <a:t>e.g., </a:t>
            </a:r>
            <a:r>
              <a:rPr lang="en-US" sz="3600" spc="-155" dirty="0" smtClean="0">
                <a:latin typeface="Arial"/>
                <a:cs typeface="Arial"/>
              </a:rPr>
              <a:t>PKU, </a:t>
            </a:r>
            <a:r>
              <a:rPr lang="en-US" sz="3600" spc="-145" dirty="0" err="1" smtClean="0">
                <a:latin typeface="Arial"/>
                <a:cs typeface="Arial"/>
              </a:rPr>
              <a:t>Tay</a:t>
            </a:r>
            <a:r>
              <a:rPr lang="en-US" sz="3600" spc="-145" dirty="0" smtClean="0">
                <a:latin typeface="Arial"/>
                <a:cs typeface="Arial"/>
              </a:rPr>
              <a:t>-Sachs,</a:t>
            </a:r>
            <a:r>
              <a:rPr lang="en-US" sz="3600" spc="-509" dirty="0" smtClean="0">
                <a:latin typeface="Arial"/>
                <a:cs typeface="Arial"/>
              </a:rPr>
              <a:t> </a:t>
            </a:r>
            <a:r>
              <a:rPr lang="en-US" sz="3600" spc="-60" dirty="0" smtClean="0">
                <a:latin typeface="Arial"/>
                <a:cs typeface="Arial"/>
              </a:rPr>
              <a:t>albinism</a:t>
            </a:r>
            <a:endParaRPr lang="en-US" sz="3600" dirty="0" smtClean="0">
              <a:latin typeface="Arial"/>
              <a:cs typeface="Arial"/>
            </a:endParaRPr>
          </a:p>
          <a:p>
            <a:pPr marL="332740" indent="-320040">
              <a:lnSpc>
                <a:spcPts val="2735"/>
              </a:lnSpc>
              <a:buClr>
                <a:srgbClr val="EFAC00"/>
              </a:buClr>
              <a:buSzPct val="79166"/>
              <a:buChar char=""/>
              <a:tabLst>
                <a:tab pos="332105" algn="l"/>
                <a:tab pos="332740" algn="l"/>
              </a:tabLst>
            </a:pPr>
            <a:endParaRPr lang="en-US" sz="3600" spc="-60" dirty="0" smtClean="0">
              <a:latin typeface="Arial"/>
              <a:cs typeface="Arial"/>
            </a:endParaRPr>
          </a:p>
          <a:p>
            <a:pPr marL="332740" indent="-320040">
              <a:lnSpc>
                <a:spcPts val="2735"/>
              </a:lnSpc>
              <a:buClr>
                <a:srgbClr val="EFAC00"/>
              </a:buClr>
              <a:buSzPct val="79166"/>
              <a:buChar char=""/>
              <a:tabLst>
                <a:tab pos="332105" algn="l"/>
                <a:tab pos="332740" algn="l"/>
              </a:tabLst>
            </a:pPr>
            <a:r>
              <a:rPr lang="en-US" sz="3600" spc="-60" dirty="0" err="1" smtClean="0">
                <a:latin typeface="Arial"/>
                <a:cs typeface="Arial"/>
              </a:rPr>
              <a:t>Autosomal</a:t>
            </a:r>
            <a:r>
              <a:rPr lang="en-US" sz="3600" spc="-200" dirty="0" smtClean="0">
                <a:latin typeface="Arial"/>
                <a:cs typeface="Arial"/>
              </a:rPr>
              <a:t> </a:t>
            </a:r>
            <a:r>
              <a:rPr lang="en-US" sz="3600" spc="-30" dirty="0" smtClean="0">
                <a:latin typeface="Arial"/>
                <a:cs typeface="Arial"/>
              </a:rPr>
              <a:t>dominant</a:t>
            </a:r>
            <a:endParaRPr lang="en-US" sz="3600" dirty="0" smtClean="0">
              <a:latin typeface="Arial"/>
              <a:cs typeface="Arial"/>
            </a:endParaRPr>
          </a:p>
          <a:p>
            <a:pPr marL="623570" lvl="1" indent="-273685">
              <a:lnSpc>
                <a:spcPts val="2735"/>
              </a:lnSpc>
              <a:spcBef>
                <a:spcPts val="290"/>
              </a:spcBef>
              <a:buClr>
                <a:srgbClr val="5FB5CC"/>
              </a:buClr>
              <a:buSzPct val="89583"/>
              <a:buFont typeface="Wingdings"/>
              <a:buChar char=""/>
              <a:tabLst>
                <a:tab pos="623570" algn="l"/>
                <a:tab pos="624205" algn="l"/>
              </a:tabLst>
            </a:pPr>
            <a:r>
              <a:rPr lang="en-US" sz="3600" spc="-60" dirty="0" smtClean="0">
                <a:latin typeface="Arial"/>
                <a:cs typeface="Arial"/>
              </a:rPr>
              <a:t>e.g., </a:t>
            </a:r>
            <a:r>
              <a:rPr lang="en-US" sz="3600" spc="-45" dirty="0" smtClean="0">
                <a:latin typeface="Arial"/>
                <a:cs typeface="Arial"/>
              </a:rPr>
              <a:t>Huntington’s</a:t>
            </a:r>
            <a:r>
              <a:rPr lang="en-US" sz="3600" spc="-315" dirty="0" smtClean="0">
                <a:latin typeface="Arial"/>
                <a:cs typeface="Arial"/>
              </a:rPr>
              <a:t> </a:t>
            </a:r>
            <a:r>
              <a:rPr lang="en-US" sz="3600" spc="-145" dirty="0" smtClean="0">
                <a:latin typeface="Arial"/>
                <a:cs typeface="Arial"/>
              </a:rPr>
              <a:t>Disease</a:t>
            </a:r>
            <a:endParaRPr lang="en-US" sz="3600" dirty="0" smtClean="0">
              <a:latin typeface="Arial"/>
              <a:cs typeface="Arial"/>
            </a:endParaRPr>
          </a:p>
          <a:p>
            <a:pPr marL="332740" marR="389255" indent="-320040">
              <a:lnSpc>
                <a:spcPts val="2590"/>
              </a:lnSpc>
              <a:spcBef>
                <a:spcPts val="185"/>
              </a:spcBef>
              <a:buClr>
                <a:srgbClr val="EFAC00"/>
              </a:buClr>
              <a:buSzPct val="79166"/>
              <a:buChar char=""/>
              <a:tabLst>
                <a:tab pos="332105" algn="l"/>
                <a:tab pos="332740" algn="l"/>
              </a:tabLst>
            </a:pPr>
            <a:endParaRPr lang="en-US" sz="3600" spc="-65" dirty="0" smtClean="0">
              <a:latin typeface="Arial"/>
              <a:cs typeface="Arial"/>
            </a:endParaRPr>
          </a:p>
          <a:p>
            <a:pPr marL="332740" marR="389255" indent="-320040">
              <a:lnSpc>
                <a:spcPts val="2590"/>
              </a:lnSpc>
              <a:spcBef>
                <a:spcPts val="185"/>
              </a:spcBef>
              <a:buClr>
                <a:srgbClr val="EFAC00"/>
              </a:buClr>
              <a:buSzPct val="79166"/>
              <a:buChar char=""/>
              <a:tabLst>
                <a:tab pos="332105" algn="l"/>
                <a:tab pos="332740" algn="l"/>
              </a:tabLst>
            </a:pPr>
            <a:r>
              <a:rPr lang="en-US" sz="3600" spc="-65" dirty="0" smtClean="0">
                <a:latin typeface="Arial"/>
                <a:cs typeface="Arial"/>
              </a:rPr>
              <a:t>X-linked</a:t>
            </a:r>
            <a:r>
              <a:rPr lang="en-US" sz="3600" spc="-175" dirty="0" smtClean="0">
                <a:latin typeface="Arial"/>
                <a:cs typeface="Arial"/>
              </a:rPr>
              <a:t> </a:t>
            </a:r>
            <a:r>
              <a:rPr lang="en-US" sz="3600" spc="-125" dirty="0" smtClean="0">
                <a:latin typeface="Arial"/>
                <a:cs typeface="Arial"/>
              </a:rPr>
              <a:t>recessive</a:t>
            </a:r>
            <a:r>
              <a:rPr lang="en-US" sz="3600" spc="-170" dirty="0" smtClean="0">
                <a:latin typeface="Arial"/>
                <a:cs typeface="Arial"/>
              </a:rPr>
              <a:t> </a:t>
            </a:r>
            <a:r>
              <a:rPr lang="en-US" sz="3600" spc="-80" dirty="0" smtClean="0">
                <a:latin typeface="Arial"/>
                <a:cs typeface="Arial"/>
              </a:rPr>
              <a:t>(meaning</a:t>
            </a:r>
            <a:r>
              <a:rPr lang="en-US" sz="3600" spc="-175" dirty="0" smtClean="0">
                <a:latin typeface="Arial"/>
                <a:cs typeface="Arial"/>
              </a:rPr>
              <a:t> </a:t>
            </a:r>
            <a:r>
              <a:rPr lang="en-US" sz="3600" spc="-30" dirty="0" smtClean="0">
                <a:latin typeface="Arial"/>
                <a:cs typeface="Arial"/>
              </a:rPr>
              <a:t>this</a:t>
            </a:r>
            <a:r>
              <a:rPr lang="en-US" sz="3600" spc="-165" dirty="0" smtClean="0">
                <a:latin typeface="Arial"/>
                <a:cs typeface="Arial"/>
              </a:rPr>
              <a:t> </a:t>
            </a:r>
            <a:r>
              <a:rPr lang="en-US" sz="3600" spc="-65" dirty="0" smtClean="0">
                <a:latin typeface="Arial"/>
                <a:cs typeface="Arial"/>
              </a:rPr>
              <a:t>allele</a:t>
            </a:r>
            <a:r>
              <a:rPr lang="en-US" sz="3600" spc="-160" dirty="0" smtClean="0">
                <a:latin typeface="Arial"/>
                <a:cs typeface="Arial"/>
              </a:rPr>
              <a:t> </a:t>
            </a:r>
            <a:r>
              <a:rPr lang="en-US" sz="3600" spc="-105" dirty="0" smtClean="0">
                <a:latin typeface="Arial"/>
                <a:cs typeface="Arial"/>
              </a:rPr>
              <a:t>is</a:t>
            </a:r>
            <a:r>
              <a:rPr lang="en-US" sz="3600" spc="-175" dirty="0" smtClean="0">
                <a:latin typeface="Arial"/>
                <a:cs typeface="Arial"/>
              </a:rPr>
              <a:t> </a:t>
            </a:r>
            <a:r>
              <a:rPr lang="en-US" sz="3600" spc="-35" dirty="0" smtClean="0">
                <a:latin typeface="Arial"/>
                <a:cs typeface="Arial"/>
              </a:rPr>
              <a:t>found</a:t>
            </a:r>
            <a:r>
              <a:rPr lang="en-US" sz="3600" spc="-210" dirty="0" smtClean="0">
                <a:latin typeface="Arial"/>
                <a:cs typeface="Arial"/>
              </a:rPr>
              <a:t> </a:t>
            </a:r>
            <a:r>
              <a:rPr lang="en-US" sz="3600" spc="-65" dirty="0" smtClean="0">
                <a:latin typeface="Arial"/>
                <a:cs typeface="Arial"/>
              </a:rPr>
              <a:t>on</a:t>
            </a:r>
            <a:r>
              <a:rPr lang="en-US" sz="3600" spc="-195" dirty="0" smtClean="0">
                <a:latin typeface="Arial"/>
                <a:cs typeface="Arial"/>
              </a:rPr>
              <a:t> </a:t>
            </a:r>
            <a:r>
              <a:rPr lang="en-US" sz="3600" spc="-45" dirty="0" smtClean="0">
                <a:latin typeface="Arial"/>
                <a:cs typeface="Arial"/>
              </a:rPr>
              <a:t>only</a:t>
            </a:r>
            <a:r>
              <a:rPr lang="en-US" sz="3600" spc="-204" dirty="0" smtClean="0">
                <a:latin typeface="Arial"/>
                <a:cs typeface="Arial"/>
              </a:rPr>
              <a:t> </a:t>
            </a:r>
            <a:r>
              <a:rPr lang="en-US" sz="3600" spc="-20" dirty="0" smtClean="0">
                <a:latin typeface="Arial"/>
                <a:cs typeface="Arial"/>
              </a:rPr>
              <a:t>the</a:t>
            </a:r>
            <a:r>
              <a:rPr lang="en-US" sz="3600" spc="-250" dirty="0" smtClean="0">
                <a:latin typeface="Arial"/>
                <a:cs typeface="Arial"/>
              </a:rPr>
              <a:t> </a:t>
            </a:r>
            <a:r>
              <a:rPr lang="en-US" sz="3600" spc="-200" dirty="0" smtClean="0">
                <a:latin typeface="Arial"/>
                <a:cs typeface="Arial"/>
              </a:rPr>
              <a:t>X  </a:t>
            </a:r>
            <a:r>
              <a:rPr lang="en-US" sz="3600" spc="-75" dirty="0" smtClean="0">
                <a:latin typeface="Arial"/>
                <a:cs typeface="Arial"/>
              </a:rPr>
              <a:t>chromosome:</a:t>
            </a:r>
            <a:r>
              <a:rPr lang="en-US" sz="3600" spc="-235" dirty="0" smtClean="0">
                <a:latin typeface="Arial"/>
                <a:cs typeface="Arial"/>
              </a:rPr>
              <a:t> </a:t>
            </a:r>
            <a:r>
              <a:rPr lang="en-US" sz="3600" spc="-130" dirty="0" smtClean="0">
                <a:latin typeface="Arial"/>
                <a:cs typeface="Arial"/>
              </a:rPr>
              <a:t>can</a:t>
            </a:r>
            <a:r>
              <a:rPr lang="en-US" sz="3600" spc="-190" dirty="0" smtClean="0">
                <a:latin typeface="Arial"/>
                <a:cs typeface="Arial"/>
              </a:rPr>
              <a:t> </a:t>
            </a:r>
            <a:r>
              <a:rPr lang="en-US" sz="3600" spc="-95" dirty="0" smtClean="0">
                <a:latin typeface="Arial"/>
                <a:cs typeface="Arial"/>
              </a:rPr>
              <a:t>be</a:t>
            </a:r>
            <a:r>
              <a:rPr lang="en-US" sz="3600" spc="-195" dirty="0" smtClean="0">
                <a:latin typeface="Arial"/>
                <a:cs typeface="Arial"/>
              </a:rPr>
              <a:t> </a:t>
            </a:r>
            <a:r>
              <a:rPr lang="en-US" sz="3600" spc="-25" dirty="0" smtClean="0">
                <a:latin typeface="Arial"/>
                <a:cs typeface="Arial"/>
              </a:rPr>
              <a:t>in</a:t>
            </a:r>
            <a:r>
              <a:rPr lang="en-US" sz="3600" spc="-195" dirty="0" smtClean="0">
                <a:latin typeface="Arial"/>
                <a:cs typeface="Arial"/>
              </a:rPr>
              <a:t> </a:t>
            </a:r>
            <a:r>
              <a:rPr lang="en-US" sz="3600" spc="-105" dirty="0" smtClean="0">
                <a:latin typeface="Arial"/>
                <a:cs typeface="Arial"/>
              </a:rPr>
              <a:t>males</a:t>
            </a:r>
            <a:r>
              <a:rPr lang="en-US" sz="3600" spc="-185" dirty="0" smtClean="0">
                <a:latin typeface="Arial"/>
                <a:cs typeface="Arial"/>
              </a:rPr>
              <a:t> </a:t>
            </a:r>
            <a:r>
              <a:rPr lang="en-US" sz="3600" spc="-25" dirty="0" smtClean="0">
                <a:latin typeface="Arial"/>
                <a:cs typeface="Arial"/>
              </a:rPr>
              <a:t>or</a:t>
            </a:r>
            <a:r>
              <a:rPr lang="en-US" sz="3600" spc="-200" dirty="0" smtClean="0">
                <a:latin typeface="Arial"/>
                <a:cs typeface="Arial"/>
              </a:rPr>
              <a:t> </a:t>
            </a:r>
            <a:r>
              <a:rPr lang="en-US" sz="3600" spc="-80" dirty="0" smtClean="0">
                <a:latin typeface="Arial"/>
                <a:cs typeface="Arial"/>
              </a:rPr>
              <a:t>females)</a:t>
            </a:r>
            <a:endParaRPr lang="en-US" sz="3600" dirty="0" smtClean="0">
              <a:latin typeface="Arial"/>
              <a:cs typeface="Arial"/>
            </a:endParaRPr>
          </a:p>
          <a:p>
            <a:pPr marL="623570" lvl="1" indent="-273685">
              <a:lnSpc>
                <a:spcPts val="2735"/>
              </a:lnSpc>
              <a:spcBef>
                <a:spcPts val="250"/>
              </a:spcBef>
              <a:buClr>
                <a:srgbClr val="5FB5CC"/>
              </a:buClr>
              <a:buSzPct val="89583"/>
              <a:buFont typeface="Wingdings"/>
              <a:buChar char=""/>
              <a:tabLst>
                <a:tab pos="623570" algn="l"/>
                <a:tab pos="624205" algn="l"/>
              </a:tabLst>
            </a:pPr>
            <a:r>
              <a:rPr lang="en-US" sz="3600" spc="-60" dirty="0" smtClean="0">
                <a:latin typeface="Arial"/>
                <a:cs typeface="Arial"/>
              </a:rPr>
              <a:t>e.g., </a:t>
            </a:r>
            <a:r>
              <a:rPr lang="en-US" sz="3600" spc="-70" dirty="0" smtClean="0">
                <a:latin typeface="Arial"/>
                <a:cs typeface="Arial"/>
              </a:rPr>
              <a:t>color-blindness,</a:t>
            </a:r>
            <a:r>
              <a:rPr lang="en-US" sz="3600" spc="-305" dirty="0" smtClean="0">
                <a:latin typeface="Arial"/>
                <a:cs typeface="Arial"/>
              </a:rPr>
              <a:t> </a:t>
            </a:r>
            <a:r>
              <a:rPr lang="en-US" sz="3600" spc="-55" dirty="0" smtClean="0">
                <a:latin typeface="Arial"/>
                <a:cs typeface="Arial"/>
              </a:rPr>
              <a:t>hemophilia</a:t>
            </a:r>
            <a:endParaRPr lang="en-US" sz="3600" dirty="0" smtClean="0">
              <a:latin typeface="Arial"/>
              <a:cs typeface="Arial"/>
            </a:endParaRPr>
          </a:p>
          <a:p>
            <a:pPr marL="332740" marR="1395730" indent="-320040">
              <a:lnSpc>
                <a:spcPts val="2590"/>
              </a:lnSpc>
              <a:spcBef>
                <a:spcPts val="185"/>
              </a:spcBef>
              <a:buClr>
                <a:srgbClr val="EFAC00"/>
              </a:buClr>
              <a:buSzPct val="79166"/>
              <a:buChar char=""/>
              <a:tabLst>
                <a:tab pos="332105" algn="l"/>
                <a:tab pos="332740" algn="l"/>
              </a:tabLst>
            </a:pPr>
            <a:endParaRPr lang="en-US" sz="3600" spc="-65" dirty="0" smtClean="0">
              <a:latin typeface="Arial"/>
              <a:cs typeface="Arial"/>
            </a:endParaRPr>
          </a:p>
          <a:p>
            <a:pPr marL="332740" marR="1395730" indent="-320040">
              <a:lnSpc>
                <a:spcPts val="2590"/>
              </a:lnSpc>
              <a:spcBef>
                <a:spcPts val="185"/>
              </a:spcBef>
              <a:buClr>
                <a:srgbClr val="EFAC00"/>
              </a:buClr>
              <a:buSzPct val="79166"/>
              <a:buChar char=""/>
              <a:tabLst>
                <a:tab pos="332105" algn="l"/>
                <a:tab pos="332740" algn="l"/>
              </a:tabLst>
            </a:pPr>
            <a:r>
              <a:rPr lang="en-US" sz="3600" spc="-65" dirty="0" smtClean="0">
                <a:latin typeface="Arial"/>
                <a:cs typeface="Arial"/>
              </a:rPr>
              <a:t>X-linked</a:t>
            </a:r>
            <a:r>
              <a:rPr lang="en-US" sz="3600" spc="-180" dirty="0" smtClean="0">
                <a:latin typeface="Arial"/>
                <a:cs typeface="Arial"/>
              </a:rPr>
              <a:t> </a:t>
            </a:r>
            <a:r>
              <a:rPr lang="en-US" sz="3600" spc="-30" dirty="0" smtClean="0">
                <a:latin typeface="Arial"/>
                <a:cs typeface="Arial"/>
              </a:rPr>
              <a:t>dominant</a:t>
            </a:r>
            <a:r>
              <a:rPr lang="en-US" sz="3600" spc="-185" dirty="0" smtClean="0">
                <a:latin typeface="Arial"/>
                <a:cs typeface="Arial"/>
              </a:rPr>
              <a:t> </a:t>
            </a:r>
            <a:r>
              <a:rPr lang="en-US" sz="3600" spc="-80" dirty="0" smtClean="0">
                <a:latin typeface="Arial"/>
                <a:cs typeface="Arial"/>
              </a:rPr>
              <a:t>(meaning</a:t>
            </a:r>
            <a:r>
              <a:rPr lang="en-US" sz="3600" spc="-185" dirty="0" smtClean="0">
                <a:latin typeface="Arial"/>
                <a:cs typeface="Arial"/>
              </a:rPr>
              <a:t> </a:t>
            </a:r>
            <a:r>
              <a:rPr lang="en-US" sz="3600" spc="-30" dirty="0" smtClean="0">
                <a:latin typeface="Arial"/>
                <a:cs typeface="Arial"/>
              </a:rPr>
              <a:t>this</a:t>
            </a:r>
            <a:r>
              <a:rPr lang="en-US" sz="3600" spc="-170" dirty="0" smtClean="0">
                <a:latin typeface="Arial"/>
                <a:cs typeface="Arial"/>
              </a:rPr>
              <a:t> </a:t>
            </a:r>
            <a:r>
              <a:rPr lang="en-US" sz="3600" spc="-65" dirty="0" smtClean="0">
                <a:latin typeface="Arial"/>
                <a:cs typeface="Arial"/>
              </a:rPr>
              <a:t>allele</a:t>
            </a:r>
            <a:r>
              <a:rPr lang="en-US" sz="3600" spc="-160" dirty="0" smtClean="0">
                <a:latin typeface="Arial"/>
                <a:cs typeface="Arial"/>
              </a:rPr>
              <a:t> </a:t>
            </a:r>
            <a:r>
              <a:rPr lang="en-US" sz="3600" spc="-105" dirty="0" smtClean="0">
                <a:latin typeface="Arial"/>
                <a:cs typeface="Arial"/>
              </a:rPr>
              <a:t>is</a:t>
            </a:r>
            <a:r>
              <a:rPr lang="en-US" sz="3600" spc="-185" dirty="0" smtClean="0">
                <a:latin typeface="Arial"/>
                <a:cs typeface="Arial"/>
              </a:rPr>
              <a:t> </a:t>
            </a:r>
            <a:r>
              <a:rPr lang="en-US" sz="3600" spc="-35" dirty="0" smtClean="0">
                <a:latin typeface="Arial"/>
                <a:cs typeface="Arial"/>
              </a:rPr>
              <a:t>found</a:t>
            </a:r>
            <a:r>
              <a:rPr lang="en-US" sz="3600" spc="-215" dirty="0" smtClean="0">
                <a:latin typeface="Arial"/>
                <a:cs typeface="Arial"/>
              </a:rPr>
              <a:t> </a:t>
            </a:r>
            <a:r>
              <a:rPr lang="en-US" sz="3600" spc="-65" dirty="0" smtClean="0">
                <a:latin typeface="Arial"/>
                <a:cs typeface="Arial"/>
              </a:rPr>
              <a:t>on</a:t>
            </a:r>
            <a:r>
              <a:rPr lang="en-US" sz="3600" spc="-285" dirty="0" smtClean="0">
                <a:latin typeface="Arial"/>
                <a:cs typeface="Arial"/>
              </a:rPr>
              <a:t> </a:t>
            </a:r>
            <a:r>
              <a:rPr lang="en-US" sz="3600" spc="-200" dirty="0" smtClean="0">
                <a:latin typeface="Arial"/>
                <a:cs typeface="Arial"/>
              </a:rPr>
              <a:t>X  </a:t>
            </a:r>
            <a:r>
              <a:rPr lang="en-US" sz="3600" spc="-90" dirty="0" smtClean="0">
                <a:latin typeface="Arial"/>
                <a:cs typeface="Arial"/>
              </a:rPr>
              <a:t>chromosomes;</a:t>
            </a:r>
            <a:r>
              <a:rPr lang="en-US" sz="3600" spc="-225" dirty="0" smtClean="0">
                <a:latin typeface="Arial"/>
                <a:cs typeface="Arial"/>
              </a:rPr>
              <a:t> </a:t>
            </a:r>
            <a:r>
              <a:rPr lang="en-US" sz="3600" spc="-130" dirty="0" smtClean="0">
                <a:latin typeface="Arial"/>
                <a:cs typeface="Arial"/>
              </a:rPr>
              <a:t>can</a:t>
            </a:r>
            <a:r>
              <a:rPr lang="en-US" sz="3600" spc="-204" dirty="0" smtClean="0">
                <a:latin typeface="Arial"/>
                <a:cs typeface="Arial"/>
              </a:rPr>
              <a:t> </a:t>
            </a:r>
            <a:r>
              <a:rPr lang="en-US" sz="3600" spc="-95" dirty="0" smtClean="0">
                <a:latin typeface="Arial"/>
                <a:cs typeface="Arial"/>
              </a:rPr>
              <a:t>be</a:t>
            </a:r>
            <a:r>
              <a:rPr lang="en-US" sz="3600" spc="-190" dirty="0" smtClean="0">
                <a:latin typeface="Arial"/>
                <a:cs typeface="Arial"/>
              </a:rPr>
              <a:t> </a:t>
            </a:r>
            <a:r>
              <a:rPr lang="en-US" sz="3600" spc="-25" dirty="0" smtClean="0">
                <a:latin typeface="Arial"/>
                <a:cs typeface="Arial"/>
              </a:rPr>
              <a:t>in</a:t>
            </a:r>
            <a:r>
              <a:rPr lang="en-US" sz="3600" spc="-200" dirty="0" smtClean="0">
                <a:latin typeface="Arial"/>
                <a:cs typeface="Arial"/>
              </a:rPr>
              <a:t> </a:t>
            </a:r>
            <a:r>
              <a:rPr lang="en-US" sz="3600" spc="-105" dirty="0" smtClean="0">
                <a:latin typeface="Arial"/>
                <a:cs typeface="Arial"/>
              </a:rPr>
              <a:t>males</a:t>
            </a:r>
            <a:r>
              <a:rPr lang="en-US" sz="3600" spc="-175" dirty="0" smtClean="0">
                <a:latin typeface="Arial"/>
                <a:cs typeface="Arial"/>
              </a:rPr>
              <a:t> </a:t>
            </a:r>
            <a:r>
              <a:rPr lang="en-US" sz="3600" spc="-30" dirty="0" smtClean="0">
                <a:latin typeface="Arial"/>
                <a:cs typeface="Arial"/>
              </a:rPr>
              <a:t>or</a:t>
            </a:r>
            <a:r>
              <a:rPr lang="en-US" sz="3600" spc="-210" dirty="0" smtClean="0">
                <a:latin typeface="Arial"/>
                <a:cs typeface="Arial"/>
              </a:rPr>
              <a:t> </a:t>
            </a:r>
            <a:r>
              <a:rPr lang="en-US" sz="3600" spc="-80" dirty="0" smtClean="0">
                <a:latin typeface="Arial"/>
                <a:cs typeface="Arial"/>
              </a:rPr>
              <a:t>females)</a:t>
            </a:r>
            <a:endParaRPr lang="en-US" sz="3600" dirty="0" smtClean="0">
              <a:latin typeface="Arial"/>
              <a:cs typeface="Arial"/>
            </a:endParaRPr>
          </a:p>
          <a:p>
            <a:pPr marL="623570" lvl="1" indent="-273685">
              <a:lnSpc>
                <a:spcPts val="2735"/>
              </a:lnSpc>
              <a:spcBef>
                <a:spcPts val="254"/>
              </a:spcBef>
              <a:buClr>
                <a:srgbClr val="5FB5CC"/>
              </a:buClr>
              <a:buSzPct val="89583"/>
              <a:buFont typeface="Wingdings"/>
              <a:buChar char=""/>
              <a:tabLst>
                <a:tab pos="623570" algn="l"/>
                <a:tab pos="624205" algn="l"/>
              </a:tabLst>
            </a:pPr>
            <a:r>
              <a:rPr lang="en-US" sz="3600" spc="-60" dirty="0" smtClean="0">
                <a:latin typeface="Arial"/>
                <a:cs typeface="Arial"/>
              </a:rPr>
              <a:t>e.g.,</a:t>
            </a:r>
            <a:r>
              <a:rPr lang="en-US" sz="3600" spc="-190" dirty="0" smtClean="0">
                <a:latin typeface="Arial"/>
                <a:cs typeface="Arial"/>
              </a:rPr>
              <a:t> </a:t>
            </a:r>
            <a:r>
              <a:rPr lang="en-US" sz="3600" spc="-70" dirty="0" err="1" smtClean="0">
                <a:latin typeface="Arial"/>
                <a:cs typeface="Arial"/>
              </a:rPr>
              <a:t>hypophosphatemia</a:t>
            </a:r>
            <a:endParaRPr lang="en-US" sz="3600" dirty="0" smtClean="0">
              <a:latin typeface="Arial"/>
              <a:cs typeface="Arial"/>
            </a:endParaRPr>
          </a:p>
          <a:p>
            <a:pPr marL="332740" marR="5080" indent="-320040">
              <a:lnSpc>
                <a:spcPct val="87700"/>
              </a:lnSpc>
              <a:spcBef>
                <a:spcPts val="209"/>
              </a:spcBef>
              <a:buClr>
                <a:srgbClr val="EFAC00"/>
              </a:buClr>
              <a:buSzPct val="79166"/>
              <a:buChar char=""/>
              <a:tabLst>
                <a:tab pos="332105" algn="l"/>
                <a:tab pos="332740" algn="l"/>
              </a:tabLst>
            </a:pPr>
            <a:endParaRPr lang="en-US" sz="3600" spc="-65" dirty="0" smtClean="0">
              <a:latin typeface="Arial"/>
              <a:cs typeface="Arial"/>
            </a:endParaRPr>
          </a:p>
          <a:p>
            <a:pPr marL="332740" marR="5080" indent="-320040">
              <a:lnSpc>
                <a:spcPct val="87700"/>
              </a:lnSpc>
              <a:spcBef>
                <a:spcPts val="209"/>
              </a:spcBef>
              <a:buClr>
                <a:srgbClr val="EFAC00"/>
              </a:buClr>
              <a:buSzPct val="79166"/>
              <a:buChar char=""/>
              <a:tabLst>
                <a:tab pos="332105" algn="l"/>
                <a:tab pos="332740" algn="l"/>
              </a:tabLst>
            </a:pPr>
            <a:r>
              <a:rPr lang="en-US" sz="3600" spc="-65" dirty="0" smtClean="0">
                <a:latin typeface="Arial"/>
                <a:cs typeface="Arial"/>
              </a:rPr>
              <a:t>Y-linked</a:t>
            </a:r>
            <a:r>
              <a:rPr lang="en-US" sz="3600" spc="-175" dirty="0" smtClean="0">
                <a:latin typeface="Arial"/>
                <a:cs typeface="Arial"/>
              </a:rPr>
              <a:t> </a:t>
            </a:r>
            <a:r>
              <a:rPr lang="en-US" sz="3600" spc="-80" dirty="0" smtClean="0">
                <a:latin typeface="Arial"/>
                <a:cs typeface="Arial"/>
              </a:rPr>
              <a:t>(meaning</a:t>
            </a:r>
            <a:r>
              <a:rPr lang="en-US" sz="3600" spc="-175" dirty="0" smtClean="0">
                <a:latin typeface="Arial"/>
                <a:cs typeface="Arial"/>
              </a:rPr>
              <a:t> </a:t>
            </a:r>
            <a:r>
              <a:rPr lang="en-US" sz="3600" spc="-20" dirty="0" smtClean="0">
                <a:latin typeface="Arial"/>
                <a:cs typeface="Arial"/>
              </a:rPr>
              <a:t>the</a:t>
            </a:r>
            <a:r>
              <a:rPr lang="en-US" sz="3600" spc="-170" dirty="0" smtClean="0">
                <a:latin typeface="Arial"/>
                <a:cs typeface="Arial"/>
              </a:rPr>
              <a:t> </a:t>
            </a:r>
            <a:r>
              <a:rPr lang="en-US" sz="3600" spc="-65" dirty="0" smtClean="0">
                <a:latin typeface="Arial"/>
                <a:cs typeface="Arial"/>
              </a:rPr>
              <a:t>allele</a:t>
            </a:r>
            <a:r>
              <a:rPr lang="en-US" sz="3600" spc="-155" dirty="0" smtClean="0">
                <a:latin typeface="Arial"/>
                <a:cs typeface="Arial"/>
              </a:rPr>
              <a:t> </a:t>
            </a:r>
            <a:r>
              <a:rPr lang="en-US" sz="3600" spc="-105" dirty="0" smtClean="0">
                <a:latin typeface="Arial"/>
                <a:cs typeface="Arial"/>
              </a:rPr>
              <a:t>is</a:t>
            </a:r>
            <a:r>
              <a:rPr lang="en-US" sz="3600" spc="-175" dirty="0" smtClean="0">
                <a:latin typeface="Arial"/>
                <a:cs typeface="Arial"/>
              </a:rPr>
              <a:t> </a:t>
            </a:r>
            <a:r>
              <a:rPr lang="en-US" sz="3600" spc="-35" dirty="0" smtClean="0">
                <a:latin typeface="Arial"/>
                <a:cs typeface="Arial"/>
              </a:rPr>
              <a:t>found</a:t>
            </a:r>
            <a:r>
              <a:rPr lang="en-US" sz="3600" spc="-210" dirty="0" smtClean="0">
                <a:latin typeface="Arial"/>
                <a:cs typeface="Arial"/>
              </a:rPr>
              <a:t> </a:t>
            </a:r>
            <a:r>
              <a:rPr lang="en-US" sz="3600" spc="-65" dirty="0" smtClean="0">
                <a:latin typeface="Arial"/>
                <a:cs typeface="Arial"/>
              </a:rPr>
              <a:t>on</a:t>
            </a:r>
            <a:r>
              <a:rPr lang="en-US" sz="3600" spc="-195" dirty="0" smtClean="0">
                <a:latin typeface="Arial"/>
                <a:cs typeface="Arial"/>
              </a:rPr>
              <a:t> </a:t>
            </a:r>
            <a:r>
              <a:rPr lang="en-US" sz="3600" spc="-20" dirty="0" smtClean="0">
                <a:latin typeface="Arial"/>
                <a:cs typeface="Arial"/>
              </a:rPr>
              <a:t>the</a:t>
            </a:r>
            <a:r>
              <a:rPr lang="en-US" sz="3600" spc="-430" dirty="0" smtClean="0">
                <a:latin typeface="Arial"/>
                <a:cs typeface="Arial"/>
              </a:rPr>
              <a:t> </a:t>
            </a:r>
            <a:r>
              <a:rPr lang="en-US" sz="3600" spc="-175" dirty="0" smtClean="0">
                <a:latin typeface="Arial"/>
                <a:cs typeface="Arial"/>
              </a:rPr>
              <a:t>Y</a:t>
            </a:r>
            <a:r>
              <a:rPr lang="en-US" sz="3600" spc="-195" dirty="0" smtClean="0">
                <a:latin typeface="Arial"/>
                <a:cs typeface="Arial"/>
              </a:rPr>
              <a:t> </a:t>
            </a:r>
            <a:r>
              <a:rPr lang="en-US" sz="3600" spc="-80" dirty="0" smtClean="0">
                <a:latin typeface="Arial"/>
                <a:cs typeface="Arial"/>
              </a:rPr>
              <a:t>chromosome</a:t>
            </a:r>
            <a:r>
              <a:rPr lang="en-US" sz="3600" spc="-225" dirty="0" smtClean="0">
                <a:latin typeface="Arial"/>
                <a:cs typeface="Arial"/>
              </a:rPr>
              <a:t> </a:t>
            </a:r>
            <a:r>
              <a:rPr lang="en-US" sz="3600" spc="-95" dirty="0" smtClean="0">
                <a:latin typeface="Arial"/>
                <a:cs typeface="Arial"/>
              </a:rPr>
              <a:t>and  </a:t>
            </a:r>
            <a:r>
              <a:rPr lang="en-US" sz="3600" spc="-130" dirty="0" smtClean="0">
                <a:latin typeface="Arial"/>
                <a:cs typeface="Arial"/>
              </a:rPr>
              <a:t>can </a:t>
            </a:r>
            <a:r>
              <a:rPr lang="en-US" sz="3600" spc="-45" dirty="0" smtClean="0">
                <a:latin typeface="Arial"/>
                <a:cs typeface="Arial"/>
              </a:rPr>
              <a:t>only </a:t>
            </a:r>
            <a:r>
              <a:rPr lang="en-US" sz="3600" spc="-95" dirty="0" smtClean="0">
                <a:latin typeface="Arial"/>
                <a:cs typeface="Arial"/>
              </a:rPr>
              <a:t>be </a:t>
            </a:r>
            <a:r>
              <a:rPr lang="en-US" sz="3600" spc="-25" dirty="0" smtClean="0">
                <a:latin typeface="Arial"/>
                <a:cs typeface="Arial"/>
              </a:rPr>
              <a:t>in</a:t>
            </a:r>
            <a:r>
              <a:rPr lang="en-US" sz="3600" spc="-509" dirty="0" smtClean="0">
                <a:latin typeface="Arial"/>
                <a:cs typeface="Arial"/>
              </a:rPr>
              <a:t> </a:t>
            </a:r>
            <a:r>
              <a:rPr lang="en-US" sz="3600" spc="-95" dirty="0" smtClean="0">
                <a:latin typeface="Arial"/>
                <a:cs typeface="Arial"/>
              </a:rPr>
              <a:t>males</a:t>
            </a:r>
            <a:r>
              <a:rPr lang="en-US" sz="4800" spc="-95" dirty="0" smtClean="0">
                <a:latin typeface="Arial"/>
                <a:cs typeface="Arial"/>
              </a:rPr>
              <a:t>.</a:t>
            </a:r>
            <a:endParaRPr lang="en-US" sz="4800" dirty="0" smtClean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sp>
        <p:nvSpPr>
          <p:cNvPr id="5" name="object 2"/>
          <p:cNvSpPr>
            <a:spLocks noGrp="1"/>
          </p:cNvSpPr>
          <p:nvPr>
            <p:ph type="title"/>
          </p:nvPr>
        </p:nvSpPr>
        <p:spPr>
          <a:xfrm>
            <a:off x="4297680" y="754698"/>
            <a:ext cx="82296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sp>
        <p:nvSpPr>
          <p:cNvPr id="5" name="object 2"/>
          <p:cNvSpPr>
            <a:spLocks noGrp="1"/>
          </p:cNvSpPr>
          <p:nvPr>
            <p:ph type="title"/>
          </p:nvPr>
        </p:nvSpPr>
        <p:spPr>
          <a:xfrm>
            <a:off x="4663440" y="548958"/>
            <a:ext cx="82296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" name="object 4"/>
          <p:cNvSpPr txBox="1">
            <a:spLocks noGrp="1"/>
          </p:cNvSpPr>
          <p:nvPr>
            <p:ph type="body" idx="1"/>
          </p:nvPr>
        </p:nvSpPr>
        <p:spPr>
          <a:xfrm>
            <a:off x="662940" y="2514600"/>
            <a:ext cx="10538460" cy="5719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241300" algn="l"/>
              </a:tabLst>
            </a:pPr>
            <a:r>
              <a:rPr sz="3600" spc="-20" dirty="0">
                <a:latin typeface="Arial"/>
                <a:cs typeface="Arial"/>
              </a:rPr>
              <a:t>Trait </a:t>
            </a:r>
            <a:r>
              <a:rPr sz="3600" spc="-10" dirty="0">
                <a:latin typeface="Arial"/>
                <a:cs typeface="Arial"/>
              </a:rPr>
              <a:t>is </a:t>
            </a:r>
            <a:r>
              <a:rPr sz="3600" dirty="0">
                <a:latin typeface="Arial"/>
                <a:cs typeface="Arial"/>
              </a:rPr>
              <a:t>rare </a:t>
            </a:r>
            <a:r>
              <a:rPr sz="3600" spc="-5" dirty="0">
                <a:latin typeface="Arial"/>
                <a:cs typeface="Arial"/>
              </a:rPr>
              <a:t>in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1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pedigree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</a:pPr>
            <a:endParaRPr sz="36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buFont typeface="Times New Roman"/>
              <a:buChar char="•"/>
              <a:tabLst>
                <a:tab pos="241300" algn="l"/>
              </a:tabLst>
            </a:pPr>
            <a:r>
              <a:rPr sz="3600" spc="-20" dirty="0">
                <a:latin typeface="Arial"/>
                <a:cs typeface="Arial"/>
              </a:rPr>
              <a:t>Trait </a:t>
            </a:r>
            <a:r>
              <a:rPr sz="3600" spc="-5" dirty="0">
                <a:latin typeface="Arial"/>
                <a:cs typeface="Arial"/>
              </a:rPr>
              <a:t>often skips generations (hidden  in heterozygous</a:t>
            </a:r>
            <a:r>
              <a:rPr sz="3600" spc="1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carriers)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</a:pPr>
            <a:endParaRPr sz="3600">
              <a:latin typeface="Arial"/>
              <a:cs typeface="Arial"/>
            </a:endParaRPr>
          </a:p>
          <a:p>
            <a:pPr marL="241300" marR="706120" indent="-228600">
              <a:lnSpc>
                <a:spcPct val="100000"/>
              </a:lnSpc>
              <a:buFont typeface="Times New Roman"/>
              <a:buChar char="•"/>
              <a:tabLst>
                <a:tab pos="241300" algn="l"/>
              </a:tabLst>
            </a:pPr>
            <a:r>
              <a:rPr sz="3600" spc="-20" dirty="0">
                <a:latin typeface="Arial"/>
                <a:cs typeface="Arial"/>
              </a:rPr>
              <a:t>Trait </a:t>
            </a:r>
            <a:r>
              <a:rPr sz="3600" spc="-10" dirty="0">
                <a:latin typeface="Arial"/>
                <a:cs typeface="Arial"/>
              </a:rPr>
              <a:t>affects </a:t>
            </a:r>
            <a:r>
              <a:rPr sz="3600" spc="-5" dirty="0">
                <a:latin typeface="Arial"/>
                <a:cs typeface="Arial"/>
              </a:rPr>
              <a:t>males and </a:t>
            </a:r>
            <a:r>
              <a:rPr sz="3600" dirty="0">
                <a:latin typeface="Arial"/>
                <a:cs typeface="Arial"/>
              </a:rPr>
              <a:t>females  </a:t>
            </a:r>
            <a:r>
              <a:rPr sz="3600" spc="-5" dirty="0">
                <a:latin typeface="Arial"/>
                <a:cs typeface="Arial"/>
              </a:rPr>
              <a:t>equally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600">
              <a:latin typeface="Arial"/>
              <a:cs typeface="Arial"/>
            </a:endParaRPr>
          </a:p>
          <a:p>
            <a:pPr marL="241300" marR="233045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3600" spc="-5" dirty="0">
                <a:latin typeface="Arial"/>
                <a:cs typeface="Arial"/>
              </a:rPr>
              <a:t>Possible diseases include: </a:t>
            </a:r>
            <a:r>
              <a:rPr sz="3600" dirty="0">
                <a:latin typeface="Arial"/>
                <a:cs typeface="Arial"/>
              </a:rPr>
              <a:t>Cystic  fibrosis, </a:t>
            </a:r>
            <a:r>
              <a:rPr sz="3600" spc="-5" dirty="0">
                <a:latin typeface="Arial"/>
                <a:cs typeface="Arial"/>
              </a:rPr>
              <a:t>Sickle cell anemia,  Phenylketonuria (PKU), </a:t>
            </a:r>
            <a:r>
              <a:rPr sz="3600" spc="-35" dirty="0">
                <a:latin typeface="Arial"/>
                <a:cs typeface="Arial"/>
              </a:rPr>
              <a:t>Tay-Sachs  </a:t>
            </a:r>
            <a:r>
              <a:rPr sz="3600" spc="-5" dirty="0">
                <a:latin typeface="Arial"/>
                <a:cs typeface="Arial"/>
              </a:rPr>
              <a:t>disease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11759184" y="3156204"/>
            <a:ext cx="5385816" cy="5782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sp>
        <p:nvSpPr>
          <p:cNvPr id="5" name="object 2"/>
          <p:cNvSpPr>
            <a:spLocks noGrp="1"/>
          </p:cNvSpPr>
          <p:nvPr>
            <p:ph type="title"/>
          </p:nvPr>
        </p:nvSpPr>
        <p:spPr>
          <a:xfrm>
            <a:off x="5372100" y="457518"/>
            <a:ext cx="82296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6" name="object 3"/>
          <p:cNvSpPr txBox="1">
            <a:spLocks noGrp="1"/>
          </p:cNvSpPr>
          <p:nvPr>
            <p:ph type="body" idx="1"/>
          </p:nvPr>
        </p:nvSpPr>
        <p:spPr>
          <a:xfrm>
            <a:off x="640080" y="2468880"/>
            <a:ext cx="10675620" cy="71551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320675">
              <a:lnSpc>
                <a:spcPct val="100000"/>
              </a:lnSpc>
              <a:spcBef>
                <a:spcPts val="95"/>
              </a:spcBef>
              <a:buClr>
                <a:srgbClr val="EFAC00"/>
              </a:buClr>
              <a:buSzPct val="80357"/>
              <a:buFont typeface="Wingdings"/>
              <a:buChar char=""/>
              <a:tabLst>
                <a:tab pos="451484" algn="l"/>
                <a:tab pos="452120" algn="l"/>
              </a:tabLst>
            </a:pPr>
            <a:r>
              <a:rPr sz="4400" spc="-65" dirty="0">
                <a:latin typeface="Arial"/>
                <a:cs typeface="Arial"/>
              </a:rPr>
              <a:t>Trait</a:t>
            </a:r>
            <a:r>
              <a:rPr sz="4400" spc="-204" dirty="0">
                <a:latin typeface="Arial"/>
                <a:cs typeface="Arial"/>
              </a:rPr>
              <a:t> </a:t>
            </a:r>
            <a:r>
              <a:rPr sz="4400" spc="-125" dirty="0">
                <a:latin typeface="Arial"/>
                <a:cs typeface="Arial"/>
              </a:rPr>
              <a:t>is</a:t>
            </a:r>
            <a:r>
              <a:rPr sz="4400" spc="-204" dirty="0">
                <a:latin typeface="Arial"/>
                <a:cs typeface="Arial"/>
              </a:rPr>
              <a:t> </a:t>
            </a:r>
            <a:r>
              <a:rPr sz="4400" spc="-75" dirty="0">
                <a:latin typeface="Arial"/>
                <a:cs typeface="Arial"/>
              </a:rPr>
              <a:t>common</a:t>
            </a:r>
            <a:r>
              <a:rPr sz="4400" spc="-190" dirty="0">
                <a:latin typeface="Arial"/>
                <a:cs typeface="Arial"/>
              </a:rPr>
              <a:t> </a:t>
            </a:r>
            <a:r>
              <a:rPr sz="4400" spc="-30" dirty="0">
                <a:latin typeface="Arial"/>
                <a:cs typeface="Arial"/>
              </a:rPr>
              <a:t>in</a:t>
            </a:r>
            <a:r>
              <a:rPr sz="4400" spc="-225" dirty="0">
                <a:latin typeface="Arial"/>
                <a:cs typeface="Arial"/>
              </a:rPr>
              <a:t> </a:t>
            </a:r>
            <a:r>
              <a:rPr sz="4400" spc="-15" dirty="0">
                <a:latin typeface="Arial"/>
                <a:cs typeface="Arial"/>
              </a:rPr>
              <a:t>the</a:t>
            </a:r>
            <a:r>
              <a:rPr sz="4400" spc="-220" dirty="0">
                <a:latin typeface="Arial"/>
                <a:cs typeface="Arial"/>
              </a:rPr>
              <a:t> </a:t>
            </a:r>
            <a:r>
              <a:rPr sz="4400" spc="-85" dirty="0">
                <a:latin typeface="Arial"/>
                <a:cs typeface="Arial"/>
              </a:rPr>
              <a:t>pedigree</a:t>
            </a:r>
            <a:endParaRPr sz="4400">
              <a:latin typeface="Arial"/>
              <a:cs typeface="Arial"/>
            </a:endParaRPr>
          </a:p>
          <a:p>
            <a:pPr marL="451484" indent="-320675">
              <a:lnSpc>
                <a:spcPct val="100000"/>
              </a:lnSpc>
              <a:buClr>
                <a:srgbClr val="EFAC00"/>
              </a:buClr>
              <a:buSzPct val="80357"/>
              <a:buFont typeface="Wingdings"/>
              <a:buChar char=""/>
              <a:tabLst>
                <a:tab pos="451484" algn="l"/>
                <a:tab pos="452120" algn="l"/>
              </a:tabLst>
            </a:pPr>
            <a:r>
              <a:rPr sz="4400" spc="-65" dirty="0">
                <a:latin typeface="Arial"/>
                <a:cs typeface="Arial"/>
              </a:rPr>
              <a:t>Trait</a:t>
            </a:r>
            <a:r>
              <a:rPr sz="4400" spc="-204" dirty="0">
                <a:latin typeface="Arial"/>
                <a:cs typeface="Arial"/>
              </a:rPr>
              <a:t> </a:t>
            </a:r>
            <a:r>
              <a:rPr sz="4400" spc="-125" dirty="0">
                <a:latin typeface="Arial"/>
                <a:cs typeface="Arial"/>
              </a:rPr>
              <a:t>is</a:t>
            </a:r>
            <a:r>
              <a:rPr sz="4400" spc="-210" dirty="0">
                <a:latin typeface="Arial"/>
                <a:cs typeface="Arial"/>
              </a:rPr>
              <a:t> </a:t>
            </a:r>
            <a:r>
              <a:rPr sz="4400" spc="-45" dirty="0">
                <a:latin typeface="Arial"/>
                <a:cs typeface="Arial"/>
              </a:rPr>
              <a:t>found</a:t>
            </a:r>
            <a:r>
              <a:rPr sz="4400" spc="-210" dirty="0">
                <a:latin typeface="Arial"/>
                <a:cs typeface="Arial"/>
              </a:rPr>
              <a:t> </a:t>
            </a:r>
            <a:r>
              <a:rPr sz="4400" spc="-30" dirty="0">
                <a:latin typeface="Arial"/>
                <a:cs typeface="Arial"/>
              </a:rPr>
              <a:t>in</a:t>
            </a:r>
            <a:r>
              <a:rPr sz="4400" spc="-215" dirty="0">
                <a:latin typeface="Arial"/>
                <a:cs typeface="Arial"/>
              </a:rPr>
              <a:t> </a:t>
            </a:r>
            <a:r>
              <a:rPr sz="4400" spc="-100" dirty="0">
                <a:latin typeface="Arial"/>
                <a:cs typeface="Arial"/>
              </a:rPr>
              <a:t>every</a:t>
            </a:r>
            <a:r>
              <a:rPr sz="4400" spc="-229" dirty="0">
                <a:latin typeface="Arial"/>
                <a:cs typeface="Arial"/>
              </a:rPr>
              <a:t> </a:t>
            </a:r>
            <a:r>
              <a:rPr sz="4400" spc="-60" dirty="0">
                <a:latin typeface="Arial"/>
                <a:cs typeface="Arial"/>
              </a:rPr>
              <a:t>generation</a:t>
            </a:r>
            <a:endParaRPr sz="4400">
              <a:latin typeface="Arial"/>
              <a:cs typeface="Arial"/>
            </a:endParaRPr>
          </a:p>
          <a:p>
            <a:pPr marL="241300" marR="402590" indent="-228600">
              <a:lnSpc>
                <a:spcPct val="100000"/>
              </a:lnSpc>
              <a:buClr>
                <a:srgbClr val="EFAC00"/>
              </a:buClr>
              <a:buSzPct val="80357"/>
              <a:buFont typeface="Wingdings"/>
              <a:buChar char=""/>
              <a:tabLst>
                <a:tab pos="241300" algn="l"/>
              </a:tabLst>
            </a:pPr>
            <a:r>
              <a:rPr sz="4400" spc="-35" dirty="0">
                <a:latin typeface="Arial"/>
                <a:cs typeface="Arial"/>
              </a:rPr>
              <a:t>Affected </a:t>
            </a:r>
            <a:r>
              <a:rPr sz="4400" spc="-55" dirty="0">
                <a:latin typeface="Arial"/>
                <a:cs typeface="Arial"/>
              </a:rPr>
              <a:t>individual </a:t>
            </a:r>
            <a:r>
              <a:rPr sz="4400" spc="-125" dirty="0">
                <a:latin typeface="Arial"/>
                <a:cs typeface="Arial"/>
              </a:rPr>
              <a:t>also</a:t>
            </a:r>
            <a:r>
              <a:rPr sz="4400" spc="-580" dirty="0">
                <a:latin typeface="Arial"/>
                <a:cs typeface="Arial"/>
              </a:rPr>
              <a:t> </a:t>
            </a:r>
            <a:r>
              <a:rPr sz="4400" spc="-25" dirty="0">
                <a:latin typeface="Arial"/>
                <a:cs typeface="Arial"/>
              </a:rPr>
              <a:t>transmit  </a:t>
            </a:r>
            <a:r>
              <a:rPr sz="4400" spc="-20" dirty="0">
                <a:latin typeface="Arial"/>
                <a:cs typeface="Arial"/>
              </a:rPr>
              <a:t>the </a:t>
            </a:r>
            <a:r>
              <a:rPr sz="4400" spc="45" dirty="0">
                <a:latin typeface="Arial"/>
                <a:cs typeface="Arial"/>
              </a:rPr>
              <a:t>trait </a:t>
            </a:r>
            <a:r>
              <a:rPr sz="4400" spc="60" dirty="0">
                <a:latin typeface="Arial"/>
                <a:cs typeface="Arial"/>
              </a:rPr>
              <a:t>to </a:t>
            </a:r>
            <a:r>
              <a:rPr sz="4400" spc="-50" dirty="0">
                <a:latin typeface="Arial"/>
                <a:cs typeface="Arial"/>
              </a:rPr>
              <a:t>about </a:t>
            </a:r>
            <a:r>
              <a:rPr sz="4400" spc="-155" dirty="0">
                <a:latin typeface="Arial"/>
                <a:cs typeface="Arial"/>
              </a:rPr>
              <a:t>1/2 </a:t>
            </a:r>
            <a:r>
              <a:rPr sz="4400" spc="15" dirty="0">
                <a:latin typeface="Arial"/>
                <a:cs typeface="Arial"/>
              </a:rPr>
              <a:t>of </a:t>
            </a:r>
            <a:r>
              <a:rPr sz="4400" spc="-10" dirty="0">
                <a:latin typeface="Arial"/>
                <a:cs typeface="Arial"/>
              </a:rPr>
              <a:t>their  </a:t>
            </a:r>
            <a:r>
              <a:rPr sz="4400" spc="-70" dirty="0">
                <a:latin typeface="Arial"/>
                <a:cs typeface="Arial"/>
              </a:rPr>
              <a:t>children </a:t>
            </a:r>
            <a:r>
              <a:rPr sz="4400" spc="-114" dirty="0">
                <a:latin typeface="Arial"/>
                <a:cs typeface="Arial"/>
              </a:rPr>
              <a:t>(regardless </a:t>
            </a:r>
            <a:r>
              <a:rPr sz="4400" spc="20" dirty="0">
                <a:latin typeface="Arial"/>
                <a:cs typeface="Arial"/>
              </a:rPr>
              <a:t>of</a:t>
            </a:r>
            <a:r>
              <a:rPr sz="4400" spc="-484" dirty="0">
                <a:latin typeface="Arial"/>
                <a:cs typeface="Arial"/>
              </a:rPr>
              <a:t> </a:t>
            </a:r>
            <a:r>
              <a:rPr sz="4400" spc="-145" dirty="0">
                <a:latin typeface="Arial"/>
                <a:cs typeface="Arial"/>
              </a:rPr>
              <a:t>sex).</a:t>
            </a:r>
            <a:endParaRPr sz="44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spcBef>
                <a:spcPts val="1010"/>
              </a:spcBef>
              <a:buClr>
                <a:srgbClr val="EFAC00"/>
              </a:buClr>
              <a:buSzPct val="80357"/>
              <a:buFont typeface="Wingdings"/>
              <a:buChar char=""/>
              <a:tabLst>
                <a:tab pos="241300" algn="l"/>
              </a:tabLst>
            </a:pPr>
            <a:r>
              <a:rPr sz="4400" spc="-114" dirty="0">
                <a:latin typeface="Arial"/>
                <a:cs typeface="Arial"/>
              </a:rPr>
              <a:t>There </a:t>
            </a:r>
            <a:r>
              <a:rPr sz="4400" spc="-120" dirty="0">
                <a:latin typeface="Arial"/>
                <a:cs typeface="Arial"/>
              </a:rPr>
              <a:t>are </a:t>
            </a:r>
            <a:r>
              <a:rPr sz="4400" spc="-30" dirty="0">
                <a:latin typeface="Arial"/>
                <a:cs typeface="Arial"/>
              </a:rPr>
              <a:t>few</a:t>
            </a:r>
            <a:r>
              <a:rPr sz="4400" spc="-600" dirty="0">
                <a:latin typeface="Arial"/>
                <a:cs typeface="Arial"/>
              </a:rPr>
              <a:t> </a:t>
            </a:r>
            <a:r>
              <a:rPr sz="4400" spc="-80" dirty="0">
                <a:latin typeface="Arial"/>
                <a:cs typeface="Arial"/>
              </a:rPr>
              <a:t>autosomal </a:t>
            </a:r>
            <a:r>
              <a:rPr sz="4400" spc="-35" dirty="0">
                <a:latin typeface="Arial"/>
                <a:cs typeface="Arial"/>
              </a:rPr>
              <a:t>dominant  </a:t>
            </a:r>
            <a:r>
              <a:rPr sz="4400" spc="-100" dirty="0">
                <a:latin typeface="Arial"/>
                <a:cs typeface="Arial"/>
              </a:rPr>
              <a:t>human </a:t>
            </a:r>
            <a:r>
              <a:rPr sz="4400" spc="-175" dirty="0">
                <a:latin typeface="Arial"/>
                <a:cs typeface="Arial"/>
              </a:rPr>
              <a:t>diseases </a:t>
            </a:r>
            <a:r>
              <a:rPr sz="4400" spc="5" dirty="0">
                <a:latin typeface="Arial"/>
                <a:cs typeface="Arial"/>
              </a:rPr>
              <a:t>but </a:t>
            </a:r>
            <a:r>
              <a:rPr sz="4400" spc="-135" dirty="0">
                <a:latin typeface="Arial"/>
                <a:cs typeface="Arial"/>
              </a:rPr>
              <a:t>some </a:t>
            </a:r>
            <a:r>
              <a:rPr sz="4400" spc="-90" dirty="0">
                <a:latin typeface="Arial"/>
                <a:cs typeface="Arial"/>
              </a:rPr>
              <a:t>rare  </a:t>
            </a:r>
            <a:r>
              <a:rPr sz="4400" spc="-15" dirty="0">
                <a:latin typeface="Arial"/>
                <a:cs typeface="Arial"/>
              </a:rPr>
              <a:t>traits</a:t>
            </a:r>
            <a:r>
              <a:rPr sz="4400" spc="-200" dirty="0">
                <a:latin typeface="Arial"/>
                <a:cs typeface="Arial"/>
              </a:rPr>
              <a:t> </a:t>
            </a:r>
            <a:r>
              <a:rPr sz="4400" spc="-140" dirty="0">
                <a:latin typeface="Arial"/>
                <a:cs typeface="Arial"/>
              </a:rPr>
              <a:t>have</a:t>
            </a:r>
            <a:r>
              <a:rPr sz="4400" spc="-229" dirty="0">
                <a:latin typeface="Arial"/>
                <a:cs typeface="Arial"/>
              </a:rPr>
              <a:t> </a:t>
            </a:r>
            <a:r>
              <a:rPr sz="4400" spc="-35" dirty="0">
                <a:latin typeface="Arial"/>
                <a:cs typeface="Arial"/>
              </a:rPr>
              <a:t>this</a:t>
            </a:r>
            <a:r>
              <a:rPr sz="4400" spc="-210" dirty="0">
                <a:latin typeface="Arial"/>
                <a:cs typeface="Arial"/>
              </a:rPr>
              <a:t> </a:t>
            </a:r>
            <a:r>
              <a:rPr sz="4400" spc="-65" dirty="0">
                <a:latin typeface="Arial"/>
                <a:cs typeface="Arial"/>
              </a:rPr>
              <a:t>inheritance</a:t>
            </a:r>
            <a:r>
              <a:rPr sz="4400" spc="-210" dirty="0">
                <a:latin typeface="Arial"/>
                <a:cs typeface="Arial"/>
              </a:rPr>
              <a:t> </a:t>
            </a:r>
            <a:r>
              <a:rPr sz="4400" spc="-20" dirty="0">
                <a:latin typeface="Arial"/>
                <a:cs typeface="Arial"/>
              </a:rPr>
              <a:t>pattern.</a:t>
            </a:r>
            <a:endParaRPr sz="4400">
              <a:latin typeface="Arial"/>
              <a:cs typeface="Arial"/>
            </a:endParaRPr>
          </a:p>
          <a:p>
            <a:pPr marL="241300" marR="9525" indent="-228600">
              <a:lnSpc>
                <a:spcPct val="100000"/>
              </a:lnSpc>
              <a:spcBef>
                <a:spcPts val="1010"/>
              </a:spcBef>
              <a:buClr>
                <a:srgbClr val="EFAC00"/>
              </a:buClr>
              <a:buSzPct val="80357"/>
              <a:buFont typeface="Wingdings"/>
              <a:buChar char=""/>
              <a:tabLst>
                <a:tab pos="241300" algn="l"/>
              </a:tabLst>
            </a:pPr>
            <a:r>
              <a:rPr sz="4400" spc="-125" dirty="0">
                <a:latin typeface="Arial"/>
                <a:cs typeface="Arial"/>
              </a:rPr>
              <a:t>For </a:t>
            </a:r>
            <a:r>
              <a:rPr sz="4400" spc="-95" dirty="0">
                <a:latin typeface="Arial"/>
                <a:cs typeface="Arial"/>
              </a:rPr>
              <a:t>example: </a:t>
            </a:r>
            <a:r>
              <a:rPr sz="4400" spc="-100" dirty="0">
                <a:latin typeface="Arial"/>
                <a:cs typeface="Arial"/>
              </a:rPr>
              <a:t>achondroplasia </a:t>
            </a:r>
            <a:r>
              <a:rPr sz="4400" spc="-145" dirty="0">
                <a:latin typeface="Arial"/>
                <a:cs typeface="Arial"/>
              </a:rPr>
              <a:t>(a  </a:t>
            </a:r>
            <a:r>
              <a:rPr sz="4400" spc="-85" dirty="0">
                <a:latin typeface="Arial"/>
                <a:cs typeface="Arial"/>
              </a:rPr>
              <a:t>sketelal </a:t>
            </a:r>
            <a:r>
              <a:rPr sz="4400" spc="-75" dirty="0">
                <a:latin typeface="Arial"/>
                <a:cs typeface="Arial"/>
              </a:rPr>
              <a:t>disorder </a:t>
            </a:r>
            <a:r>
              <a:rPr sz="4400" spc="-130" dirty="0">
                <a:latin typeface="Arial"/>
                <a:cs typeface="Arial"/>
              </a:rPr>
              <a:t>causing</a:t>
            </a:r>
            <a:r>
              <a:rPr sz="4400" spc="-505" dirty="0">
                <a:latin typeface="Arial"/>
                <a:cs typeface="Arial"/>
              </a:rPr>
              <a:t> </a:t>
            </a:r>
            <a:r>
              <a:rPr sz="4400" spc="-65" dirty="0">
                <a:latin typeface="Arial"/>
                <a:cs typeface="Arial"/>
              </a:rPr>
              <a:t>dwarfism)</a:t>
            </a:r>
            <a:endParaRPr sz="4400">
              <a:latin typeface="Arial"/>
              <a:cs typeface="Arial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11510772" y="3110482"/>
            <a:ext cx="6182868" cy="63535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sp>
        <p:nvSpPr>
          <p:cNvPr id="5" name="object 2"/>
          <p:cNvSpPr>
            <a:spLocks noGrp="1"/>
          </p:cNvSpPr>
          <p:nvPr>
            <p:ph type="title"/>
          </p:nvPr>
        </p:nvSpPr>
        <p:spPr>
          <a:xfrm>
            <a:off x="2240280" y="503238"/>
            <a:ext cx="130302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" name="object 4"/>
          <p:cNvSpPr txBox="1">
            <a:spLocks noGrp="1"/>
          </p:cNvSpPr>
          <p:nvPr>
            <p:ph type="body" idx="1"/>
          </p:nvPr>
        </p:nvSpPr>
        <p:spPr>
          <a:xfrm>
            <a:off x="754062" y="2171700"/>
            <a:ext cx="10721657" cy="32060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5595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Arial"/>
                <a:cs typeface="Arial"/>
              </a:rPr>
              <a:t>Half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-5" dirty="0">
                <a:latin typeface="Arial"/>
                <a:cs typeface="Arial"/>
              </a:rPr>
              <a:t>people in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-20" dirty="0">
                <a:latin typeface="Arial"/>
                <a:cs typeface="Arial"/>
              </a:rPr>
              <a:t>Venezuelan  </a:t>
            </a:r>
            <a:r>
              <a:rPr sz="3600" spc="-5" dirty="0">
                <a:latin typeface="Arial"/>
                <a:cs typeface="Arial"/>
              </a:rPr>
              <a:t>village </a:t>
            </a:r>
            <a:r>
              <a:rPr sz="3600" dirty="0">
                <a:latin typeface="Arial"/>
                <a:cs typeface="Arial"/>
              </a:rPr>
              <a:t>of </a:t>
            </a:r>
            <a:r>
              <a:rPr sz="3600" spc="-5" dirty="0">
                <a:latin typeface="Arial"/>
                <a:cs typeface="Arial"/>
              </a:rPr>
              <a:t>Barranquitas are</a:t>
            </a:r>
            <a:r>
              <a:rPr sz="3600" spc="4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affected</a:t>
            </a:r>
            <a:endParaRPr sz="3600">
              <a:latin typeface="Arial"/>
              <a:cs typeface="Arial"/>
            </a:endParaRPr>
          </a:p>
          <a:p>
            <a:pPr marL="181610" indent="-169545">
              <a:lnSpc>
                <a:spcPct val="100000"/>
              </a:lnSpc>
              <a:spcBef>
                <a:spcPts val="1440"/>
              </a:spcBef>
              <a:buChar char="-"/>
              <a:tabLst>
                <a:tab pos="182245" algn="l"/>
              </a:tabLst>
            </a:pPr>
            <a:r>
              <a:rPr sz="3600" dirty="0">
                <a:latin typeface="Arial"/>
                <a:cs typeface="Arial"/>
              </a:rPr>
              <a:t>A </a:t>
            </a:r>
            <a:r>
              <a:rPr sz="3600" spc="-5" dirty="0">
                <a:latin typeface="Arial"/>
                <a:cs typeface="Arial"/>
              </a:rPr>
              <a:t>large-scale pedigree analysis</a:t>
            </a:r>
            <a:r>
              <a:rPr sz="3600" spc="-8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was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conducted including 10,000</a:t>
            </a:r>
            <a:r>
              <a:rPr sz="3600" spc="6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people</a:t>
            </a:r>
            <a:endParaRPr sz="3600">
              <a:latin typeface="Arial"/>
              <a:cs typeface="Arial"/>
            </a:endParaRPr>
          </a:p>
          <a:p>
            <a:pPr marL="198120" indent="-186055">
              <a:lnSpc>
                <a:spcPct val="100000"/>
              </a:lnSpc>
              <a:spcBef>
                <a:spcPts val="1440"/>
              </a:spcBef>
              <a:buChar char="-"/>
              <a:tabLst>
                <a:tab pos="198755" algn="l"/>
              </a:tabLst>
            </a:pPr>
            <a:r>
              <a:rPr sz="3600" spc="-5" dirty="0">
                <a:latin typeface="Arial"/>
                <a:cs typeface="Arial"/>
              </a:rPr>
              <a:t>Example </a:t>
            </a:r>
            <a:r>
              <a:rPr sz="3600" dirty="0">
                <a:latin typeface="Arial"/>
                <a:cs typeface="Arial"/>
              </a:rPr>
              <a:t>for</a:t>
            </a:r>
            <a:r>
              <a:rPr sz="3600" spc="1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one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1325880" y="5900927"/>
            <a:ext cx="7932420" cy="38831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/>
        </p:nvSpPr>
        <p:spPr>
          <a:xfrm>
            <a:off x="11378184" y="2325622"/>
            <a:ext cx="6475476" cy="74584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06E3624ECFC548A4DF86F008EAC208" ma:contentTypeVersion="6" ma:contentTypeDescription="Create a new document." ma:contentTypeScope="" ma:versionID="0f8ce1cef1e4caa3020e6a174acd0930">
  <xsd:schema xmlns:xsd="http://www.w3.org/2001/XMLSchema" xmlns:xs="http://www.w3.org/2001/XMLSchema" xmlns:p="http://schemas.microsoft.com/office/2006/metadata/properties" xmlns:ns2="e91115c6-dbcc-4792-b5e1-0b7c1f988c2a" xmlns:ns3="821f6280-7ad3-4db6-8140-807316f79181" targetNamespace="http://schemas.microsoft.com/office/2006/metadata/properties" ma:root="true" ma:fieldsID="0a0442c29586a04a533800e49467c506" ns2:_="" ns3:_="">
    <xsd:import namespace="e91115c6-dbcc-4792-b5e1-0b7c1f988c2a"/>
    <xsd:import namespace="821f6280-7ad3-4db6-8140-807316f791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115c6-dbcc-4792-b5e1-0b7c1f988c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1f6280-7ad3-4db6-8140-807316f791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77C2BB-FE7E-4D08-9834-5272365273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C7B882-9ED6-4F42-B09B-9EC77E306C9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8284F3F-D93D-4DEA-9017-BC5AD0170B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1115c6-dbcc-4792-b5e1-0b7c1f988c2a"/>
    <ds:schemaRef ds:uri="821f6280-7ad3-4db6-8140-807316f791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547</Words>
  <Application>Microsoft Office PowerPoint</Application>
  <PresentationFormat>Custom</PresentationFormat>
  <Paragraphs>97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Slide 1</vt:lpstr>
      <vt:lpstr>Pedigree Analysis </vt:lpstr>
      <vt:lpstr>Why do Pedigrees?</vt:lpstr>
      <vt:lpstr>Individuals may wish to be tested if: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96</cp:revision>
  <dcterms:created xsi:type="dcterms:W3CDTF">2006-08-16T00:00:00Z</dcterms:created>
  <dcterms:modified xsi:type="dcterms:W3CDTF">2020-08-26T04:17:02Z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0x0101000006E3624ECFC548A4DF86F008EAC208</vt:lpwstr>
  </property>
</Properties>
</file>